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5" r:id="rId3"/>
  </p:sldMasterIdLst>
  <p:notesMasterIdLst>
    <p:notesMasterId r:id="rId5"/>
  </p:notesMasterIdLst>
  <p:sldIdLst>
    <p:sldId id="270" r:id="rId4"/>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2"/>
    <p:restoredTop sz="94710"/>
  </p:normalViewPr>
  <p:slideViewPr>
    <p:cSldViewPr snapToGrid="0" snapToObjects="1">
      <p:cViewPr>
        <p:scale>
          <a:sx n="50" d="100"/>
          <a:sy n="50" d="100"/>
        </p:scale>
        <p:origin x="36" y="-166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7" d="100"/>
          <a:sy n="117" d="100"/>
        </p:scale>
        <p:origin x="420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99D8F-83A6-B647-AF5F-7FECB5753E0E}" type="datetimeFigureOut">
              <a:rPr lang="de-DE" smtClean="0"/>
              <a:t>02.05.2023</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082BA-12D5-DF42-AA39-7ED00557FE82}" type="slidenum">
              <a:rPr lang="de-DE" smtClean="0"/>
              <a:t>‹Nr.›</a:t>
            </a:fld>
            <a:endParaRPr lang="de-DE"/>
          </a:p>
        </p:txBody>
      </p:sp>
    </p:spTree>
    <p:extLst>
      <p:ext uri="{BB962C8B-B14F-4D97-AF65-F5344CB8AC3E}">
        <p14:creationId xmlns:p14="http://schemas.microsoft.com/office/powerpoint/2010/main" val="3544567393"/>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9913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02.05.2023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44826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5929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02.05.2023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38376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8468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02.05.2023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344198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02.05.2023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728069" y="353486"/>
            <a:ext cx="7304132" cy="3396189"/>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089212371"/>
      </p:ext>
    </p:extLst>
  </p:cSld>
  <p:clrMap bg1="lt1" tx1="dk1" bg2="lt2" tx2="dk2" accent1="accent1" accent2="accent2" accent3="accent3" accent4="accent4" accent5="accent5" accent6="accent6" hlink="hlink" folHlink="folHlink"/>
  <p:sldLayoutIdLst>
    <p:sldLayoutId id="2147483661" r:id="rId1"/>
    <p:sldLayoutId id="2147483671"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02.05.2023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545800" y="1004160"/>
            <a:ext cx="4951192" cy="2278904"/>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912061117"/>
      </p:ext>
    </p:extLst>
  </p:cSld>
  <p:clrMap bg1="lt1" tx1="dk1" bg2="lt2" tx2="dk2" accent1="accent1" accent2="accent2" accent3="accent3" accent4="accent4" accent5="accent5" accent6="accent6" hlink="hlink" folHlink="folHlink"/>
  <p:sldLayoutIdLst>
    <p:sldLayoutId id="2147483674" r:id="rId1"/>
    <p:sldLayoutId id="2147483673"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02.05.2023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805210" y="852103"/>
            <a:ext cx="4798365" cy="2491696"/>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4065715483"/>
      </p:ext>
    </p:extLst>
  </p:cSld>
  <p:clrMap bg1="lt1" tx1="dk1" bg2="lt2" tx2="dk2" accent1="accent1" accent2="accent2" accent3="accent3" accent4="accent4" accent5="accent5" accent6="accent6" hlink="hlink" folHlink="folHlink"/>
  <p:sldLayoutIdLst>
    <p:sldLayoutId id="2147483677" r:id="rId1"/>
    <p:sldLayoutId id="2147483676"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mailto:Pascal.Graf@hs-heilbronn.de" TargetMode="Externa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hyperlink" Target="mailto:rsteinke@stud.hs-heilbronn.de"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hyperlink" Target="mailto:Nicolaj.Stache@hs-heilbronn.de" TargetMode="Externa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platzhalter 2">
            <a:extLst>
              <a:ext uri="{FF2B5EF4-FFF2-40B4-BE49-F238E27FC236}">
                <a16:creationId xmlns:a16="http://schemas.microsoft.com/office/drawing/2014/main" id="{565EF3F8-7F36-8B4D-B569-396A65C0BB53}"/>
              </a:ext>
            </a:extLst>
          </p:cNvPr>
          <p:cNvSpPr txBox="1">
            <a:spLocks/>
          </p:cNvSpPr>
          <p:nvPr/>
        </p:nvSpPr>
        <p:spPr>
          <a:xfrm>
            <a:off x="1411817" y="41849257"/>
            <a:ext cx="27536774" cy="59594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3200" b="1"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rsteinke@stud.hs-heilbronn.de</a:t>
            </a:r>
            <a:r>
              <a:rPr lang="en-US"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Pascal.Graf@hs-heilbronn.de</a:t>
            </a:r>
            <a:r>
              <a:rPr lang="en-US"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Nicolaj.Stache@hs-heilbronn.de</a:t>
            </a:r>
            <a:r>
              <a:rPr lang="en-US" sz="3200" b="1" dirty="0">
                <a:latin typeface="Arial" panose="020B0604020202020204" pitchFamily="34" charset="0"/>
                <a:cs typeface="Arial" panose="020B0604020202020204" pitchFamily="34" charset="0"/>
              </a:rPr>
              <a:t> </a:t>
            </a:r>
          </a:p>
        </p:txBody>
      </p:sp>
      <p:sp>
        <p:nvSpPr>
          <p:cNvPr id="30" name="Textplatzhalter 3">
            <a:extLst>
              <a:ext uri="{FF2B5EF4-FFF2-40B4-BE49-F238E27FC236}">
                <a16:creationId xmlns:a16="http://schemas.microsoft.com/office/drawing/2014/main" id="{AD58E36A-AD28-1445-9B07-E74DEE2089C9}"/>
              </a:ext>
            </a:extLst>
          </p:cNvPr>
          <p:cNvSpPr txBox="1">
            <a:spLocks/>
          </p:cNvSpPr>
          <p:nvPr/>
        </p:nvSpPr>
        <p:spPr>
          <a:xfrm>
            <a:off x="1369389" y="841110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de-DE" sz="4000" b="1" dirty="0">
                <a:solidFill>
                  <a:schemeClr val="accent1">
                    <a:lumMod val="75000"/>
                  </a:schemeClr>
                </a:solidFill>
                <a:latin typeface="Arial" panose="020B0604020202020204" pitchFamily="34" charset="0"/>
                <a:cs typeface="Arial" panose="020B0604020202020204" pitchFamily="34" charset="0"/>
              </a:rPr>
              <a:t>Projektübersicht</a:t>
            </a:r>
          </a:p>
        </p:txBody>
      </p:sp>
      <p:sp>
        <p:nvSpPr>
          <p:cNvPr id="64" name="Textplatzhalter 6">
            <a:extLst>
              <a:ext uri="{FF2B5EF4-FFF2-40B4-BE49-F238E27FC236}">
                <a16:creationId xmlns:a16="http://schemas.microsoft.com/office/drawing/2014/main" id="{0BF9F852-ED39-274E-BF3E-7635E9833304}"/>
              </a:ext>
            </a:extLst>
          </p:cNvPr>
          <p:cNvSpPr txBox="1">
            <a:spLocks/>
          </p:cNvSpPr>
          <p:nvPr/>
        </p:nvSpPr>
        <p:spPr>
          <a:xfrm>
            <a:off x="1369393" y="25458159"/>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b="1" cap="none" dirty="0">
                <a:solidFill>
                  <a:schemeClr val="accent1">
                    <a:lumMod val="75000"/>
                  </a:schemeClr>
                </a:solidFill>
              </a:rPr>
              <a:t>Reinforcement Learning</a:t>
            </a:r>
          </a:p>
        </p:txBody>
      </p:sp>
      <p:sp>
        <p:nvSpPr>
          <p:cNvPr id="65" name="Textplatzhalter 6">
            <a:extLst>
              <a:ext uri="{FF2B5EF4-FFF2-40B4-BE49-F238E27FC236}">
                <a16:creationId xmlns:a16="http://schemas.microsoft.com/office/drawing/2014/main" id="{43E93AB3-F722-0844-912D-A135725C99E9}"/>
              </a:ext>
            </a:extLst>
          </p:cNvPr>
          <p:cNvSpPr txBox="1">
            <a:spLocks/>
          </p:cNvSpPr>
          <p:nvPr/>
        </p:nvSpPr>
        <p:spPr>
          <a:xfrm>
            <a:off x="15687395" y="25466180"/>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b="1" cap="none" dirty="0">
                <a:solidFill>
                  <a:schemeClr val="accent1">
                    <a:lumMod val="75000"/>
                  </a:schemeClr>
                </a:solidFill>
              </a:rPr>
              <a:t>Training</a:t>
            </a:r>
          </a:p>
        </p:txBody>
      </p:sp>
      <p:sp>
        <p:nvSpPr>
          <p:cNvPr id="71" name="Textplatzhalter 14">
            <a:extLst>
              <a:ext uri="{FF2B5EF4-FFF2-40B4-BE49-F238E27FC236}">
                <a16:creationId xmlns:a16="http://schemas.microsoft.com/office/drawing/2014/main" id="{ECD31995-7943-1742-84F3-6D3B279815C7}"/>
              </a:ext>
            </a:extLst>
          </p:cNvPr>
          <p:cNvSpPr txBox="1">
            <a:spLocks/>
          </p:cNvSpPr>
          <p:nvPr/>
        </p:nvSpPr>
        <p:spPr>
          <a:xfrm>
            <a:off x="1332248" y="36223798"/>
            <a:ext cx="13231778" cy="5204948"/>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indent="-2764073">
              <a:spcAft>
                <a:spcPts val="1200"/>
              </a:spcAft>
              <a:buFont typeface="Arial" panose="020B0604020202020204" pitchFamily="34" charset="0"/>
              <a:buChar char="•"/>
            </a:pPr>
            <a:endParaRPr lang="en-US" sz="2799" b="1" dirty="0"/>
          </a:p>
          <a:p>
            <a:endParaRPr lang="en-US" dirty="0"/>
          </a:p>
        </p:txBody>
      </p:sp>
      <p:cxnSp>
        <p:nvCxnSpPr>
          <p:cNvPr id="72" name="Gerade Verbindung 33">
            <a:extLst>
              <a:ext uri="{FF2B5EF4-FFF2-40B4-BE49-F238E27FC236}">
                <a16:creationId xmlns:a16="http://schemas.microsoft.com/office/drawing/2014/main" id="{A72A518F-ABC5-7D4A-9F6B-8784C590285D}"/>
              </a:ext>
            </a:extLst>
          </p:cNvPr>
          <p:cNvCxnSpPr/>
          <p:nvPr/>
        </p:nvCxnSpPr>
        <p:spPr>
          <a:xfrm>
            <a:off x="1329711" y="15468543"/>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Gerade Verbindung 33">
            <a:extLst>
              <a:ext uri="{FF2B5EF4-FFF2-40B4-BE49-F238E27FC236}">
                <a16:creationId xmlns:a16="http://schemas.microsoft.com/office/drawing/2014/main" id="{F6632E25-3918-1244-8171-145C79E723EA}"/>
              </a:ext>
            </a:extLst>
          </p:cNvPr>
          <p:cNvCxnSpPr/>
          <p:nvPr/>
        </p:nvCxnSpPr>
        <p:spPr>
          <a:xfrm>
            <a:off x="1367804" y="25029870"/>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Gerade Verbindung 33">
            <a:extLst>
              <a:ext uri="{FF2B5EF4-FFF2-40B4-BE49-F238E27FC236}">
                <a16:creationId xmlns:a16="http://schemas.microsoft.com/office/drawing/2014/main" id="{0252C8AB-898D-AE4B-941C-0D9D5BA26A8E}"/>
              </a:ext>
            </a:extLst>
          </p:cNvPr>
          <p:cNvCxnSpPr/>
          <p:nvPr/>
        </p:nvCxnSpPr>
        <p:spPr>
          <a:xfrm>
            <a:off x="1405897" y="34843715"/>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Textplatzhalter 6">
            <a:extLst>
              <a:ext uri="{FF2B5EF4-FFF2-40B4-BE49-F238E27FC236}">
                <a16:creationId xmlns:a16="http://schemas.microsoft.com/office/drawing/2014/main" id="{B37B6A08-F4B9-5A4A-9C70-B99BCCBF98C3}"/>
              </a:ext>
            </a:extLst>
          </p:cNvPr>
          <p:cNvSpPr txBox="1">
            <a:spLocks/>
          </p:cNvSpPr>
          <p:nvPr/>
        </p:nvSpPr>
        <p:spPr>
          <a:xfrm>
            <a:off x="1369393" y="35272005"/>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de-DE" sz="3999" b="1" cap="none" dirty="0"/>
              <a:t>Zusammenfassung</a:t>
            </a:r>
          </a:p>
        </p:txBody>
      </p:sp>
      <p:sp>
        <p:nvSpPr>
          <p:cNvPr id="76" name="Textplatzhalter 6">
            <a:extLst>
              <a:ext uri="{FF2B5EF4-FFF2-40B4-BE49-F238E27FC236}">
                <a16:creationId xmlns:a16="http://schemas.microsoft.com/office/drawing/2014/main" id="{631A7142-F3AC-154B-9D9F-1F7131A51732}"/>
              </a:ext>
            </a:extLst>
          </p:cNvPr>
          <p:cNvSpPr txBox="1">
            <a:spLocks/>
          </p:cNvSpPr>
          <p:nvPr/>
        </p:nvSpPr>
        <p:spPr>
          <a:xfrm>
            <a:off x="15681553" y="35272005"/>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sz="3999" b="1" cap="none" dirty="0" err="1"/>
              <a:t>Quellen</a:t>
            </a:r>
            <a:endParaRPr lang="en-US" sz="3999" b="1" cap="none" dirty="0"/>
          </a:p>
        </p:txBody>
      </p:sp>
      <p:sp>
        <p:nvSpPr>
          <p:cNvPr id="77" name="Textplatzhalter 14">
            <a:extLst>
              <a:ext uri="{FF2B5EF4-FFF2-40B4-BE49-F238E27FC236}">
                <a16:creationId xmlns:a16="http://schemas.microsoft.com/office/drawing/2014/main" id="{BEAB105C-47DB-0A4F-AB65-261DC59A6712}"/>
              </a:ext>
            </a:extLst>
          </p:cNvPr>
          <p:cNvSpPr txBox="1">
            <a:spLocks/>
          </p:cNvSpPr>
          <p:nvPr/>
        </p:nvSpPr>
        <p:spPr>
          <a:xfrm>
            <a:off x="1352688" y="9198410"/>
            <a:ext cx="13231778" cy="5814197"/>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de-DE" sz="2799" b="1" dirty="0">
                <a:latin typeface="Arial" panose="020B0604020202020204" pitchFamily="34" charset="0"/>
                <a:cs typeface="Arial" panose="020B0604020202020204" pitchFamily="34" charset="0"/>
              </a:rPr>
              <a:t>Motivation:</a:t>
            </a:r>
          </a:p>
          <a:p>
            <a:pPr marL="648000" lvl="0" indent="-432000">
              <a:buFont typeface="Arial" panose="020B0604020202020204" pitchFamily="34" charset="0"/>
              <a:buChar char="•"/>
            </a:pPr>
            <a:r>
              <a:rPr lang="de-DE" sz="2800" dirty="0"/>
              <a:t>Der Demonstrator soll zeigen, wie eine künstliche Intelligenz für Anwendungen im Bereich der Robotik ohne menschliches Expertenwissen zunächst in einer Simulation trainiert und dann in der Realität nutzbar gemacht werden kann.</a:t>
            </a:r>
          </a:p>
          <a:p>
            <a:pPr marL="648000" indent="-432000">
              <a:buFont typeface="Arial" panose="020B0604020202020204" pitchFamily="34" charset="0"/>
              <a:buChar char="•"/>
            </a:pPr>
            <a:r>
              <a:rPr lang="de-DE" sz="2800" dirty="0"/>
              <a:t>Für komplexe Szenarien, wie das Spielen am Airhockey-Tisch, ist es sehr schwierig eine Handlungsheuristik manuell zu programmieren. Deshalb trainiert ein sogenannter Software-Agent beim Reinforcement Learning im Spiel gegen sich selbst seine Spielstrategie zu optimieren.</a:t>
            </a:r>
          </a:p>
          <a:p>
            <a:endParaRPr lang="de-DE" sz="2799" b="1" dirty="0">
              <a:latin typeface="Arial" panose="020B0604020202020204" pitchFamily="34" charset="0"/>
              <a:cs typeface="Arial" panose="020B0604020202020204" pitchFamily="34" charset="0"/>
            </a:endParaRPr>
          </a:p>
          <a:p>
            <a:r>
              <a:rPr lang="de-DE" sz="2799" b="1" dirty="0">
                <a:latin typeface="Arial" panose="020B0604020202020204" pitchFamily="34" charset="0"/>
                <a:cs typeface="Arial" panose="020B0604020202020204" pitchFamily="34" charset="0"/>
              </a:rPr>
              <a:t>Ansatz / Ziele:</a:t>
            </a:r>
          </a:p>
          <a:p>
            <a:pPr marL="648000" indent="-432000">
              <a:buFont typeface="Arial" panose="020B0604020202020204" pitchFamily="34" charset="0"/>
              <a:buChar char="•"/>
            </a:pPr>
            <a:r>
              <a:rPr lang="de-DE" sz="2799" dirty="0">
                <a:latin typeface="Arial" panose="020B0604020202020204" pitchFamily="34" charset="0"/>
                <a:cs typeface="Arial" panose="020B0604020202020204" pitchFamily="34" charset="0"/>
              </a:rPr>
              <a:t>Eine künstliche Intelligenz lernt im Duell gegen sich selbst, das Geschicklichkeits- und Reaktionsspiel Airhockey. Ziel jenes Spiels ist es, den luftgelagerten Puck mithilfe des eigenen Pushers in das gegnerische Tor zu schießen. </a:t>
            </a:r>
            <a:endParaRPr lang="de-DE" dirty="0">
              <a:latin typeface="Arial" panose="020B0604020202020204" pitchFamily="34" charset="0"/>
              <a:cs typeface="Arial" panose="020B0604020202020204" pitchFamily="34" charset="0"/>
            </a:endParaRPr>
          </a:p>
        </p:txBody>
      </p:sp>
      <p:sp>
        <p:nvSpPr>
          <p:cNvPr id="82" name="Rechteck 81">
            <a:extLst>
              <a:ext uri="{FF2B5EF4-FFF2-40B4-BE49-F238E27FC236}">
                <a16:creationId xmlns:a16="http://schemas.microsoft.com/office/drawing/2014/main" id="{B7DB6692-061F-0846-881A-506B9761FE02}"/>
              </a:ext>
            </a:extLst>
          </p:cNvPr>
          <p:cNvSpPr/>
          <p:nvPr/>
        </p:nvSpPr>
        <p:spPr>
          <a:xfrm>
            <a:off x="1" y="3726129"/>
            <a:ext cx="30275213" cy="455095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dirty="0"/>
          </a:p>
        </p:txBody>
      </p:sp>
      <p:sp>
        <p:nvSpPr>
          <p:cNvPr id="85" name="Titel 1">
            <a:extLst>
              <a:ext uri="{FF2B5EF4-FFF2-40B4-BE49-F238E27FC236}">
                <a16:creationId xmlns:a16="http://schemas.microsoft.com/office/drawing/2014/main" id="{CF7D0ED3-E0F4-2C43-8F1A-27FBDB72E94B}"/>
              </a:ext>
            </a:extLst>
          </p:cNvPr>
          <p:cNvSpPr txBox="1">
            <a:spLocks/>
          </p:cNvSpPr>
          <p:nvPr/>
        </p:nvSpPr>
        <p:spPr>
          <a:xfrm>
            <a:off x="1283684" y="4149744"/>
            <a:ext cx="27572937" cy="2193000"/>
          </a:xfrm>
          <a:prstGeom prst="rect">
            <a:avLst/>
          </a:prstGeom>
        </p:spPr>
        <p:txBody>
          <a:bodyP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r>
              <a:rPr lang="de-DE" sz="6000" b="1" dirty="0">
                <a:solidFill>
                  <a:schemeClr val="bg1"/>
                </a:solidFill>
                <a:latin typeface="Arial" panose="020B0604020202020204" pitchFamily="34" charset="0"/>
                <a:cs typeface="Arial" panose="020B0604020202020204" pitchFamily="34" charset="0"/>
              </a:rPr>
              <a:t>Airhockey auf übermenschlichen Level mit </a:t>
            </a:r>
          </a:p>
          <a:p>
            <a:pPr algn="ctr"/>
            <a:r>
              <a:rPr lang="de-DE" sz="6000" b="1" dirty="0">
                <a:solidFill>
                  <a:schemeClr val="bg1"/>
                </a:solidFill>
                <a:latin typeface="Arial" panose="020B0604020202020204" pitchFamily="34" charset="0"/>
                <a:cs typeface="Arial" panose="020B0604020202020204" pitchFamily="34" charset="0"/>
              </a:rPr>
              <a:t>Deep Reinforcement Learning</a:t>
            </a:r>
            <a:endParaRPr lang="en-US" sz="6000" b="1" dirty="0">
              <a:solidFill>
                <a:schemeClr val="bg1"/>
              </a:solidFill>
              <a:latin typeface="Arial" panose="020B0604020202020204" pitchFamily="34" charset="0"/>
              <a:cs typeface="Arial" panose="020B0604020202020204" pitchFamily="34" charset="0"/>
            </a:endParaRPr>
          </a:p>
        </p:txBody>
      </p:sp>
      <p:sp>
        <p:nvSpPr>
          <p:cNvPr id="86" name="Titel 1">
            <a:extLst>
              <a:ext uri="{FF2B5EF4-FFF2-40B4-BE49-F238E27FC236}">
                <a16:creationId xmlns:a16="http://schemas.microsoft.com/office/drawing/2014/main" id="{A3DB0FF7-B3E3-844A-BDEB-E0A06C735D1E}"/>
              </a:ext>
            </a:extLst>
          </p:cNvPr>
          <p:cNvSpPr txBox="1">
            <a:spLocks/>
          </p:cNvSpPr>
          <p:nvPr/>
        </p:nvSpPr>
        <p:spPr>
          <a:xfrm>
            <a:off x="1418592" y="5922265"/>
            <a:ext cx="27572937" cy="2193000"/>
          </a:xfrm>
          <a:prstGeom prst="rect">
            <a:avLst/>
          </a:prstGeom>
        </p:spPr>
        <p:txBody>
          <a:bodyPr anchor="ct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r>
              <a:rPr lang="en-US" sz="4000" dirty="0">
                <a:solidFill>
                  <a:schemeClr val="bg1"/>
                </a:solidFill>
                <a:latin typeface="Arial" panose="020B0604020202020204" pitchFamily="34" charset="0"/>
                <a:cs typeface="Arial" panose="020B0604020202020204" pitchFamily="34" charset="0"/>
              </a:rPr>
              <a:t>Rico Steinke, Pascal Graf und </a:t>
            </a:r>
            <a:r>
              <a:rPr lang="en-US" sz="4000" dirty="0" err="1">
                <a:solidFill>
                  <a:schemeClr val="bg1"/>
                </a:solidFill>
                <a:latin typeface="Arial" panose="020B0604020202020204" pitchFamily="34" charset="0"/>
                <a:cs typeface="Arial" panose="020B0604020202020204" pitchFamily="34" charset="0"/>
              </a:rPr>
              <a:t>Nicolaj</a:t>
            </a:r>
            <a:r>
              <a:rPr lang="en-US" sz="4000" dirty="0">
                <a:solidFill>
                  <a:schemeClr val="bg1"/>
                </a:solidFill>
                <a:latin typeface="Arial" panose="020B0604020202020204" pitchFamily="34" charset="0"/>
                <a:cs typeface="Arial" panose="020B0604020202020204" pitchFamily="34" charset="0"/>
              </a:rPr>
              <a:t> C. Stache</a:t>
            </a:r>
          </a:p>
          <a:p>
            <a:pPr algn="ctr"/>
            <a:r>
              <a:rPr lang="en-US" sz="4000" dirty="0">
                <a:solidFill>
                  <a:schemeClr val="bg1"/>
                </a:solidFill>
                <a:latin typeface="Arial" panose="020B0604020202020204" pitchFamily="34" charset="0"/>
                <a:cs typeface="Arial" panose="020B0604020202020204" pitchFamily="34" charset="0"/>
              </a:rPr>
              <a:t>Automotive Systems Engineering, Heilbronn University of Applied Sciences</a:t>
            </a:r>
          </a:p>
        </p:txBody>
      </p:sp>
      <p:cxnSp>
        <p:nvCxnSpPr>
          <p:cNvPr id="89" name="Gerade Verbindung 33">
            <a:extLst>
              <a:ext uri="{FF2B5EF4-FFF2-40B4-BE49-F238E27FC236}">
                <a16:creationId xmlns:a16="http://schemas.microsoft.com/office/drawing/2014/main" id="{AE293FA5-B2C4-864B-8F67-001A142948FE}"/>
              </a:ext>
            </a:extLst>
          </p:cNvPr>
          <p:cNvCxnSpPr/>
          <p:nvPr/>
        </p:nvCxnSpPr>
        <p:spPr>
          <a:xfrm>
            <a:off x="1352688" y="41595002"/>
            <a:ext cx="27450726"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platzhalter 14">
            <a:extLst>
              <a:ext uri="{FF2B5EF4-FFF2-40B4-BE49-F238E27FC236}">
                <a16:creationId xmlns:a16="http://schemas.microsoft.com/office/drawing/2014/main" id="{E6CCF165-F676-569D-8116-5E7B884B9867}"/>
              </a:ext>
            </a:extLst>
          </p:cNvPr>
          <p:cNvSpPr txBox="1">
            <a:spLocks/>
          </p:cNvSpPr>
          <p:nvPr/>
        </p:nvSpPr>
        <p:spPr>
          <a:xfrm>
            <a:off x="1405897" y="16248879"/>
            <a:ext cx="7414691" cy="8526736"/>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nSpc>
                <a:spcPct val="100000"/>
              </a:lnSpc>
              <a:spcBef>
                <a:spcPts val="0"/>
              </a:spcBef>
              <a:buNone/>
            </a:pPr>
            <a:r>
              <a:rPr lang="de-DE" sz="2799" b="1" dirty="0">
                <a:latin typeface="Arial" panose="020B0604020202020204" pitchFamily="34" charset="0"/>
                <a:cs typeface="Arial" panose="020B0604020202020204" pitchFamily="34" charset="0"/>
              </a:rPr>
              <a:t>Physik-Simulation: </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Verwendung von </a:t>
            </a:r>
            <a:r>
              <a:rPr lang="de-DE" sz="2799" dirty="0" err="1">
                <a:latin typeface="Arial" panose="020B0604020202020204" pitchFamily="34" charset="0"/>
                <a:cs typeface="Arial" panose="020B0604020202020204" pitchFamily="34" charset="0"/>
              </a:rPr>
              <a:t>MuJoCo</a:t>
            </a:r>
            <a:r>
              <a:rPr lang="de-DE" sz="2799" dirty="0">
                <a:latin typeface="Arial" panose="020B0604020202020204" pitchFamily="34" charset="0"/>
                <a:cs typeface="Arial" panose="020B0604020202020204" pitchFamily="34" charset="0"/>
              </a:rPr>
              <a:t> (Multi-Joint </a:t>
            </a:r>
            <a:r>
              <a:rPr lang="de-DE" sz="2799" dirty="0" err="1">
                <a:latin typeface="Arial" panose="020B0604020202020204" pitchFamily="34" charset="0"/>
                <a:cs typeface="Arial" panose="020B0604020202020204" pitchFamily="34" charset="0"/>
              </a:rPr>
              <a:t>dynamics</a:t>
            </a:r>
            <a:r>
              <a:rPr lang="de-DE" sz="2799" dirty="0">
                <a:latin typeface="Arial" panose="020B0604020202020204" pitchFamily="34" charset="0"/>
                <a:cs typeface="Arial" panose="020B0604020202020204" pitchFamily="34" charset="0"/>
              </a:rPr>
              <a:t> </a:t>
            </a:r>
            <a:r>
              <a:rPr lang="de-DE" sz="2799" dirty="0" err="1">
                <a:latin typeface="Arial" panose="020B0604020202020204" pitchFamily="34" charset="0"/>
                <a:cs typeface="Arial" panose="020B0604020202020204" pitchFamily="34" charset="0"/>
              </a:rPr>
              <a:t>with</a:t>
            </a:r>
            <a:r>
              <a:rPr lang="de-DE" sz="2799" dirty="0">
                <a:latin typeface="Arial" panose="020B0604020202020204" pitchFamily="34" charset="0"/>
                <a:cs typeface="Arial" panose="020B0604020202020204" pitchFamily="34" charset="0"/>
              </a:rPr>
              <a:t> Contact) statt Unity-Engine</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Hohe Simulationseffizienz in komplexen dynamischen Systemen mit kontaktreichem Verhalten [1]</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Genaue Parametrisierung des Reibungs- und Kontaktverhaltens des Pucks </a:t>
            </a:r>
            <a:r>
              <a:rPr lang="de-DE" sz="2799" dirty="0">
                <a:latin typeface="Arial" panose="020B0604020202020204" pitchFamily="34" charset="0"/>
                <a:cs typeface="Arial" panose="020B0604020202020204" pitchFamily="34" charset="0"/>
                <a:sym typeface="Wingdings" panose="05000000000000000000" pitchFamily="2" charset="2"/>
              </a:rPr>
              <a:t> Verkleinerung des Domain Gap</a:t>
            </a:r>
            <a:endParaRPr lang="de-DE" sz="2799" dirty="0">
              <a:latin typeface="Arial" panose="020B0604020202020204" pitchFamily="34" charset="0"/>
              <a:cs typeface="Arial" panose="020B0604020202020204" pitchFamily="34" charset="0"/>
            </a:endParaRPr>
          </a:p>
          <a:p>
            <a:pPr marL="0" indent="0">
              <a:lnSpc>
                <a:spcPct val="100000"/>
              </a:lnSpc>
              <a:spcBef>
                <a:spcPts val="0"/>
              </a:spcBef>
              <a:buNone/>
            </a:pPr>
            <a:r>
              <a:rPr lang="de-DE" sz="2799" b="1" dirty="0">
                <a:latin typeface="Arial" panose="020B0604020202020204" pitchFamily="34" charset="0"/>
                <a:cs typeface="Arial" panose="020B0604020202020204" pitchFamily="34" charset="0"/>
              </a:rPr>
              <a:t>Simulation der </a:t>
            </a:r>
            <a:r>
              <a:rPr lang="de-DE" sz="2799" b="1" dirty="0" err="1">
                <a:latin typeface="Arial" panose="020B0604020202020204" pitchFamily="34" charset="0"/>
                <a:cs typeface="Arial" panose="020B0604020202020204" pitchFamily="34" charset="0"/>
              </a:rPr>
              <a:t>Airhockey</a:t>
            </a:r>
            <a:r>
              <a:rPr lang="de-DE" sz="2799" b="1" dirty="0">
                <a:latin typeface="Arial" panose="020B0604020202020204" pitchFamily="34" charset="0"/>
                <a:cs typeface="Arial" panose="020B0604020202020204" pitchFamily="34" charset="0"/>
              </a:rPr>
              <a:t>-Komponenten:</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Puck, menschlicher Pusher und KI-Pusher werden als Character abstrahiert, der die kinematischen Informationen beinhaltet</a:t>
            </a:r>
          </a:p>
          <a:p>
            <a:pPr marL="648000" indent="-432000">
              <a:lnSpc>
                <a:spcPct val="100000"/>
              </a:lnSpc>
              <a:spcBef>
                <a:spcPts val="0"/>
              </a:spcBef>
            </a:pPr>
            <a:r>
              <a:rPr lang="de-DE" sz="2799" dirty="0" err="1">
                <a:latin typeface="Arial" panose="020B0604020202020204" pitchFamily="34" charset="0"/>
                <a:cs typeface="Arial" panose="020B0604020202020204" pitchFamily="34" charset="0"/>
              </a:rPr>
              <a:t>ArriveSteering</a:t>
            </a:r>
            <a:r>
              <a:rPr lang="de-DE" sz="2799" dirty="0">
                <a:latin typeface="Arial" panose="020B0604020202020204" pitchFamily="34" charset="0"/>
                <a:cs typeface="Arial" panose="020B0604020202020204" pitchFamily="34" charset="0"/>
              </a:rPr>
              <a:t>-Algorithmus macht Pusher steuerbar, indem ein menschlicher Spieler eine Zielposition per Mauseingabe angibt </a:t>
            </a:r>
            <a:r>
              <a:rPr lang="de-DE" sz="2799" dirty="0">
                <a:latin typeface="Arial" panose="020B0604020202020204" pitchFamily="34" charset="0"/>
                <a:cs typeface="Arial" panose="020B0604020202020204" pitchFamily="34" charset="0"/>
                <a:sym typeface="Wingdings" panose="05000000000000000000" pitchFamily="2" charset="2"/>
              </a:rPr>
              <a:t> Simulation ist spielbar</a:t>
            </a:r>
            <a:r>
              <a:rPr lang="de-DE" sz="2799" dirty="0">
                <a:latin typeface="Arial" panose="020B0604020202020204" pitchFamily="34" charset="0"/>
                <a:cs typeface="Arial" panose="020B0604020202020204" pitchFamily="34" charset="0"/>
              </a:rPr>
              <a:t> [4][5]</a:t>
            </a:r>
          </a:p>
        </p:txBody>
      </p:sp>
      <p:sp>
        <p:nvSpPr>
          <p:cNvPr id="5" name="Textplatzhalter 3">
            <a:extLst>
              <a:ext uri="{FF2B5EF4-FFF2-40B4-BE49-F238E27FC236}">
                <a16:creationId xmlns:a16="http://schemas.microsoft.com/office/drawing/2014/main" id="{1F192858-92CB-F8B7-95C4-53B3A398C00B}"/>
              </a:ext>
            </a:extLst>
          </p:cNvPr>
          <p:cNvSpPr txBox="1">
            <a:spLocks/>
          </p:cNvSpPr>
          <p:nvPr/>
        </p:nvSpPr>
        <p:spPr>
          <a:xfrm>
            <a:off x="1369393" y="1560641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4000" b="1" dirty="0" err="1">
                <a:solidFill>
                  <a:schemeClr val="accent1">
                    <a:lumMod val="75000"/>
                  </a:schemeClr>
                </a:solidFill>
                <a:latin typeface="Arial" panose="020B0604020202020204" pitchFamily="34" charset="0"/>
                <a:cs typeface="Arial" panose="020B0604020202020204" pitchFamily="34" charset="0"/>
              </a:rPr>
              <a:t>Airhockey</a:t>
            </a:r>
            <a:r>
              <a:rPr lang="en-US" sz="4000" b="1" dirty="0">
                <a:solidFill>
                  <a:schemeClr val="accent1">
                    <a:lumMod val="75000"/>
                  </a:schemeClr>
                </a:solidFill>
                <a:latin typeface="Arial" panose="020B0604020202020204" pitchFamily="34" charset="0"/>
                <a:cs typeface="Arial" panose="020B0604020202020204" pitchFamily="34" charset="0"/>
              </a:rPr>
              <a:t>-Simulation</a:t>
            </a:r>
          </a:p>
        </p:txBody>
      </p:sp>
      <p:sp>
        <p:nvSpPr>
          <p:cNvPr id="11" name="Textplatzhalter 14">
            <a:extLst>
              <a:ext uri="{FF2B5EF4-FFF2-40B4-BE49-F238E27FC236}">
                <a16:creationId xmlns:a16="http://schemas.microsoft.com/office/drawing/2014/main" id="{0A884811-8E41-B145-254C-75E790324EC9}"/>
              </a:ext>
            </a:extLst>
          </p:cNvPr>
          <p:cNvSpPr txBox="1">
            <a:spLocks/>
          </p:cNvSpPr>
          <p:nvPr/>
        </p:nvSpPr>
        <p:spPr>
          <a:xfrm>
            <a:off x="15252851" y="16625445"/>
            <a:ext cx="13527586" cy="3824552"/>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nSpc>
                <a:spcPct val="100000"/>
              </a:lnSpc>
              <a:spcBef>
                <a:spcPts val="0"/>
              </a:spcBef>
              <a:buNone/>
            </a:pPr>
            <a:r>
              <a:rPr lang="de-DE" sz="2799" b="1" dirty="0">
                <a:latin typeface="Arial" panose="020B0604020202020204" pitchFamily="34" charset="0"/>
                <a:cs typeface="Arial" panose="020B0604020202020204" pitchFamily="34" charset="0"/>
              </a:rPr>
              <a:t>Visuelle Darstellung und User-Interface: </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3D-Simulation des </a:t>
            </a:r>
            <a:r>
              <a:rPr lang="de-DE" sz="2799" dirty="0" err="1">
                <a:latin typeface="Arial" panose="020B0604020202020204" pitchFamily="34" charset="0"/>
                <a:cs typeface="Arial" panose="020B0604020202020204" pitchFamily="34" charset="0"/>
              </a:rPr>
              <a:t>Airhockey</a:t>
            </a:r>
            <a:r>
              <a:rPr lang="de-DE" sz="2799" dirty="0">
                <a:latin typeface="Arial" panose="020B0604020202020204" pitchFamily="34" charset="0"/>
                <a:cs typeface="Arial" panose="020B0604020202020204" pitchFamily="34" charset="0"/>
              </a:rPr>
              <a:t>-Tischs aus Spielerperspektive oder </a:t>
            </a:r>
            <a:r>
              <a:rPr lang="de-DE" sz="2799" dirty="0" err="1">
                <a:latin typeface="Arial" panose="020B0604020202020204" pitchFamily="34" charset="0"/>
                <a:cs typeface="Arial" panose="020B0604020202020204" pitchFamily="34" charset="0"/>
              </a:rPr>
              <a:t>Topdown</a:t>
            </a:r>
            <a:r>
              <a:rPr lang="de-DE" sz="2799" dirty="0">
                <a:latin typeface="Arial" panose="020B0604020202020204" pitchFamily="34" charset="0"/>
                <a:cs typeface="Arial" panose="020B0604020202020204" pitchFamily="34" charset="0"/>
              </a:rPr>
              <a:t>-Ansicht</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Info-Panel zur Steuerung und Themengebiet Reinforcement Learning</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Cursor-Darstellung durch menschliche Hand mit verringerter Transparenz, wenn inaktiv</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Animierte Torereignisse, Logo und Spielstände</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Einfacher Wechsel zwischen Spiel gegen KI und Selfplay-Modus per Button-Klick</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Steuerung des Cursors per Maus mit Mapping auf die Tischebene </a:t>
            </a:r>
          </a:p>
        </p:txBody>
      </p:sp>
      <p:sp>
        <p:nvSpPr>
          <p:cNvPr id="13" name="Textplatzhalter 14">
            <a:extLst>
              <a:ext uri="{FF2B5EF4-FFF2-40B4-BE49-F238E27FC236}">
                <a16:creationId xmlns:a16="http://schemas.microsoft.com/office/drawing/2014/main" id="{51BB723C-9903-F53A-F7DF-0E34772129E8}"/>
              </a:ext>
            </a:extLst>
          </p:cNvPr>
          <p:cNvSpPr txBox="1">
            <a:spLocks/>
          </p:cNvSpPr>
          <p:nvPr/>
        </p:nvSpPr>
        <p:spPr>
          <a:xfrm>
            <a:off x="1418592" y="26083555"/>
            <a:ext cx="13521510" cy="6552809"/>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nSpc>
                <a:spcPct val="100000"/>
              </a:lnSpc>
              <a:spcBef>
                <a:spcPts val="0"/>
              </a:spcBef>
              <a:buNone/>
            </a:pPr>
            <a:r>
              <a:rPr lang="de-DE" sz="2799" b="1" dirty="0">
                <a:latin typeface="Arial" panose="020B0604020202020204" pitchFamily="34" charset="0"/>
                <a:cs typeface="Arial" panose="020B0604020202020204" pitchFamily="34" charset="0"/>
              </a:rPr>
              <a:t>Soft-Actor-</a:t>
            </a:r>
            <a:r>
              <a:rPr lang="de-DE" sz="2799" b="1" dirty="0" err="1">
                <a:latin typeface="Arial" panose="020B0604020202020204" pitchFamily="34" charset="0"/>
                <a:cs typeface="Arial" panose="020B0604020202020204" pitchFamily="34" charset="0"/>
              </a:rPr>
              <a:t>Critic</a:t>
            </a:r>
            <a:r>
              <a:rPr lang="de-DE" sz="2799" b="1" dirty="0">
                <a:latin typeface="Arial" panose="020B0604020202020204" pitchFamily="34" charset="0"/>
                <a:cs typeface="Arial" panose="020B0604020202020204" pitchFamily="34" charset="0"/>
              </a:rPr>
              <a:t>-Methode: </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Actor: Bestimmt Action nach seiner Policy. Nutzt </a:t>
            </a:r>
            <a:r>
              <a:rPr lang="de-DE" sz="2799" dirty="0" err="1">
                <a:latin typeface="Arial" panose="020B0604020202020204" pitchFamily="34" charset="0"/>
                <a:cs typeface="Arial" panose="020B0604020202020204" pitchFamily="34" charset="0"/>
              </a:rPr>
              <a:t>Critic</a:t>
            </a:r>
            <a:r>
              <a:rPr lang="de-DE" sz="2799" dirty="0">
                <a:latin typeface="Arial" panose="020B0604020202020204" pitchFamily="34" charset="0"/>
                <a:cs typeface="Arial" panose="020B0604020202020204" pitchFamily="34" charset="0"/>
              </a:rPr>
              <a:t>-Feedback zur Optimierung der Policy. Die Policy stellt dabei eine Wahrscheinlichkeits-verteilung über mögliche Actions dar.</a:t>
            </a:r>
          </a:p>
          <a:p>
            <a:pPr marL="648000" indent="-432000">
              <a:lnSpc>
                <a:spcPct val="100000"/>
              </a:lnSpc>
              <a:spcBef>
                <a:spcPts val="0"/>
              </a:spcBef>
            </a:pPr>
            <a:r>
              <a:rPr lang="de-DE" sz="2799" dirty="0" err="1">
                <a:latin typeface="Arial" panose="020B0604020202020204" pitchFamily="34" charset="0"/>
                <a:cs typeface="Arial" panose="020B0604020202020204" pitchFamily="34" charset="0"/>
              </a:rPr>
              <a:t>Critic</a:t>
            </a:r>
            <a:r>
              <a:rPr lang="de-DE" sz="2799" dirty="0">
                <a:latin typeface="Arial" panose="020B0604020202020204" pitchFamily="34" charset="0"/>
                <a:cs typeface="Arial" panose="020B0604020202020204" pitchFamily="34" charset="0"/>
              </a:rPr>
              <a:t>: Bewertet Qualität</a:t>
            </a:r>
          </a:p>
          <a:p>
            <a:pPr marL="0" indent="0">
              <a:lnSpc>
                <a:spcPct val="100000"/>
              </a:lnSpc>
              <a:spcBef>
                <a:spcPts val="0"/>
              </a:spcBef>
              <a:buNone/>
            </a:pPr>
            <a:r>
              <a:rPr lang="de-DE" sz="2799" dirty="0">
                <a:latin typeface="Arial" panose="020B0604020202020204" pitchFamily="34" charset="0"/>
                <a:cs typeface="Arial" panose="020B0604020202020204" pitchFamily="34" charset="0"/>
              </a:rPr>
              <a:t>       der Actions und hilft dem</a:t>
            </a:r>
          </a:p>
          <a:p>
            <a:pPr marL="0" indent="0">
              <a:lnSpc>
                <a:spcPct val="100000"/>
              </a:lnSpc>
              <a:spcBef>
                <a:spcPts val="0"/>
              </a:spcBef>
              <a:buNone/>
            </a:pPr>
            <a:r>
              <a:rPr lang="de-DE" sz="2799" dirty="0">
                <a:latin typeface="Arial" panose="020B0604020202020204" pitchFamily="34" charset="0"/>
                <a:cs typeface="Arial" panose="020B0604020202020204" pitchFamily="34" charset="0"/>
              </a:rPr>
              <a:t>       Agenten somit den </a:t>
            </a:r>
          </a:p>
          <a:p>
            <a:pPr marL="0" indent="0">
              <a:lnSpc>
                <a:spcPct val="100000"/>
              </a:lnSpc>
              <a:spcBef>
                <a:spcPts val="0"/>
              </a:spcBef>
              <a:buNone/>
            </a:pPr>
            <a:r>
              <a:rPr lang="de-DE" sz="2799" dirty="0">
                <a:latin typeface="Arial" panose="020B0604020202020204" pitchFamily="34" charset="0"/>
                <a:cs typeface="Arial" panose="020B0604020202020204" pitchFamily="34" charset="0"/>
              </a:rPr>
              <a:t>       </a:t>
            </a:r>
            <a:r>
              <a:rPr lang="de-DE" sz="2799" dirty="0" err="1">
                <a:latin typeface="Arial" panose="020B0604020202020204" pitchFamily="34" charset="0"/>
                <a:cs typeface="Arial" panose="020B0604020202020204" pitchFamily="34" charset="0"/>
              </a:rPr>
              <a:t>Reward</a:t>
            </a:r>
            <a:r>
              <a:rPr lang="de-DE" sz="2799" dirty="0">
                <a:latin typeface="Arial" panose="020B0604020202020204" pitchFamily="34" charset="0"/>
                <a:cs typeface="Arial" panose="020B0604020202020204" pitchFamily="34" charset="0"/>
              </a:rPr>
              <a:t> zu </a:t>
            </a:r>
            <a:r>
              <a:rPr lang="de-DE" sz="2799" dirty="0" err="1">
                <a:latin typeface="Arial" panose="020B0604020202020204" pitchFamily="34" charset="0"/>
                <a:cs typeface="Arial" panose="020B0604020202020204" pitchFamily="34" charset="0"/>
              </a:rPr>
              <a:t>max</a:t>
            </a:r>
            <a:r>
              <a:rPr lang="de-DE" sz="2799" dirty="0">
                <a:latin typeface="Arial" panose="020B0604020202020204" pitchFamily="34" charset="0"/>
                <a:cs typeface="Arial" panose="020B0604020202020204" pitchFamily="34" charset="0"/>
              </a:rPr>
              <a:t>-</a:t>
            </a:r>
          </a:p>
          <a:p>
            <a:pPr marL="0" indent="0">
              <a:lnSpc>
                <a:spcPct val="100000"/>
              </a:lnSpc>
              <a:spcBef>
                <a:spcPts val="0"/>
              </a:spcBef>
              <a:buNone/>
            </a:pPr>
            <a:r>
              <a:rPr lang="de-DE" sz="2799" dirty="0">
                <a:latin typeface="Arial" panose="020B0604020202020204" pitchFamily="34" charset="0"/>
                <a:cs typeface="Arial" panose="020B0604020202020204" pitchFamily="34" charset="0"/>
              </a:rPr>
              <a:t>       </a:t>
            </a:r>
            <a:r>
              <a:rPr lang="de-DE" sz="2799" dirty="0" err="1">
                <a:latin typeface="Arial" panose="020B0604020202020204" pitchFamily="34" charset="0"/>
                <a:cs typeface="Arial" panose="020B0604020202020204" pitchFamily="34" charset="0"/>
              </a:rPr>
              <a:t>imieren</a:t>
            </a:r>
            <a:r>
              <a:rPr lang="de-DE" sz="2799" dirty="0">
                <a:latin typeface="Arial" panose="020B0604020202020204" pitchFamily="34" charset="0"/>
                <a:cs typeface="Arial" panose="020B0604020202020204" pitchFamily="34" charset="0"/>
              </a:rPr>
              <a:t> [3]</a:t>
            </a:r>
          </a:p>
        </p:txBody>
      </p:sp>
      <p:sp>
        <p:nvSpPr>
          <p:cNvPr id="20" name="Textplatzhalter 6">
            <a:extLst>
              <a:ext uri="{FF2B5EF4-FFF2-40B4-BE49-F238E27FC236}">
                <a16:creationId xmlns:a16="http://schemas.microsoft.com/office/drawing/2014/main" id="{2B40AD02-BEC9-6DF4-87B2-3F2A99E173FF}"/>
              </a:ext>
            </a:extLst>
          </p:cNvPr>
          <p:cNvSpPr txBox="1">
            <a:spLocks/>
          </p:cNvSpPr>
          <p:nvPr/>
        </p:nvSpPr>
        <p:spPr>
          <a:xfrm>
            <a:off x="15776275" y="29366692"/>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b="1" cap="none" dirty="0" err="1">
                <a:solidFill>
                  <a:schemeClr val="accent1">
                    <a:lumMod val="75000"/>
                  </a:schemeClr>
                </a:solidFill>
              </a:rPr>
              <a:t>Bewertung</a:t>
            </a:r>
            <a:r>
              <a:rPr lang="en-US" b="1" cap="none" dirty="0">
                <a:solidFill>
                  <a:schemeClr val="accent1">
                    <a:lumMod val="75000"/>
                  </a:schemeClr>
                </a:solidFill>
              </a:rPr>
              <a:t> </a:t>
            </a:r>
            <a:r>
              <a:rPr lang="en-US" b="1" cap="none" dirty="0" err="1">
                <a:solidFill>
                  <a:schemeClr val="accent1">
                    <a:lumMod val="75000"/>
                  </a:schemeClr>
                </a:solidFill>
              </a:rPr>
              <a:t>eines</a:t>
            </a:r>
            <a:r>
              <a:rPr lang="en-US" b="1" cap="none" dirty="0">
                <a:solidFill>
                  <a:schemeClr val="accent1">
                    <a:lumMod val="75000"/>
                  </a:schemeClr>
                </a:solidFill>
              </a:rPr>
              <a:t> RL-Agents</a:t>
            </a:r>
          </a:p>
        </p:txBody>
      </p:sp>
      <p:sp>
        <p:nvSpPr>
          <p:cNvPr id="21" name="Textplatzhalter 6">
            <a:extLst>
              <a:ext uri="{FF2B5EF4-FFF2-40B4-BE49-F238E27FC236}">
                <a16:creationId xmlns:a16="http://schemas.microsoft.com/office/drawing/2014/main" id="{4420A7C9-EED2-B221-74F7-E05C7F8F7F91}"/>
              </a:ext>
            </a:extLst>
          </p:cNvPr>
          <p:cNvSpPr txBox="1">
            <a:spLocks/>
          </p:cNvSpPr>
          <p:nvPr/>
        </p:nvSpPr>
        <p:spPr>
          <a:xfrm>
            <a:off x="1418592" y="37995570"/>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sz="3999" b="1" cap="none" dirty="0" err="1"/>
              <a:t>Ausblick</a:t>
            </a:r>
            <a:endParaRPr lang="en-US" sz="3999" b="1" cap="none" dirty="0"/>
          </a:p>
        </p:txBody>
      </p:sp>
      <p:sp>
        <p:nvSpPr>
          <p:cNvPr id="22" name="Textplatzhalter 14">
            <a:extLst>
              <a:ext uri="{FF2B5EF4-FFF2-40B4-BE49-F238E27FC236}">
                <a16:creationId xmlns:a16="http://schemas.microsoft.com/office/drawing/2014/main" id="{FB29EED7-B57B-3C34-FC43-31BDA2F4A718}"/>
              </a:ext>
            </a:extLst>
          </p:cNvPr>
          <p:cNvSpPr txBox="1">
            <a:spLocks/>
          </p:cNvSpPr>
          <p:nvPr/>
        </p:nvSpPr>
        <p:spPr>
          <a:xfrm>
            <a:off x="1418592" y="32639683"/>
            <a:ext cx="13521510" cy="2008874"/>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nSpc>
                <a:spcPct val="100000"/>
              </a:lnSpc>
              <a:spcBef>
                <a:spcPts val="0"/>
              </a:spcBef>
              <a:buNone/>
            </a:pPr>
            <a:r>
              <a:rPr lang="de-DE" sz="2799" b="1" dirty="0" err="1">
                <a:latin typeface="Arial" panose="020B0604020202020204" pitchFamily="34" charset="0"/>
                <a:cs typeface="Arial" panose="020B0604020202020204" pitchFamily="34" charset="0"/>
              </a:rPr>
              <a:t>Reward</a:t>
            </a:r>
            <a:r>
              <a:rPr lang="de-DE" sz="2799" b="1" dirty="0">
                <a:latin typeface="Arial" panose="020B0604020202020204" pitchFamily="34" charset="0"/>
                <a:cs typeface="Arial" panose="020B0604020202020204" pitchFamily="34" charset="0"/>
              </a:rPr>
              <a:t>-Zusammensetzung: </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Positiver </a:t>
            </a:r>
            <a:r>
              <a:rPr lang="de-DE" sz="2799" dirty="0" err="1">
                <a:latin typeface="Arial" panose="020B0604020202020204" pitchFamily="34" charset="0"/>
                <a:cs typeface="Arial" panose="020B0604020202020204" pitchFamily="34" charset="0"/>
              </a:rPr>
              <a:t>Reward</a:t>
            </a:r>
            <a:r>
              <a:rPr lang="de-DE" sz="2799" dirty="0">
                <a:latin typeface="Arial" panose="020B0604020202020204" pitchFamily="34" charset="0"/>
                <a:cs typeface="Arial" panose="020B0604020202020204" pitchFamily="34" charset="0"/>
              </a:rPr>
              <a:t>: Tor erzielt, hohe </a:t>
            </a:r>
            <a:r>
              <a:rPr lang="de-DE" sz="2799" dirty="0" err="1">
                <a:latin typeface="Arial" panose="020B0604020202020204" pitchFamily="34" charset="0"/>
                <a:cs typeface="Arial" panose="020B0604020202020204" pitchFamily="34" charset="0"/>
              </a:rPr>
              <a:t>Puckgeschwindigkeit</a:t>
            </a:r>
            <a:r>
              <a:rPr lang="de-DE" sz="2799" dirty="0">
                <a:latin typeface="Arial" panose="020B0604020202020204" pitchFamily="34" charset="0"/>
                <a:cs typeface="Arial" panose="020B0604020202020204" pitchFamily="34" charset="0"/>
              </a:rPr>
              <a:t> erzeugt, Puck gegen gegnerische Rückwand geschossen</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Negativer </a:t>
            </a:r>
            <a:r>
              <a:rPr lang="de-DE" sz="2799" dirty="0" err="1">
                <a:latin typeface="Arial" panose="020B0604020202020204" pitchFamily="34" charset="0"/>
                <a:cs typeface="Arial" panose="020B0604020202020204" pitchFamily="34" charset="0"/>
              </a:rPr>
              <a:t>Reward</a:t>
            </a:r>
            <a:r>
              <a:rPr lang="de-DE" sz="2799" dirty="0">
                <a:latin typeface="Arial" panose="020B0604020202020204" pitchFamily="34" charset="0"/>
                <a:cs typeface="Arial" panose="020B0604020202020204" pitchFamily="34" charset="0"/>
              </a:rPr>
              <a:t>: Gegentor, unnötige Richtungswechsel, Puck in eigener Hälfte, unnötiges Verlassen der Position relativ zur Tormitte</a:t>
            </a:r>
          </a:p>
        </p:txBody>
      </p:sp>
      <p:sp>
        <p:nvSpPr>
          <p:cNvPr id="28" name="Textplatzhalter 14">
            <a:extLst>
              <a:ext uri="{FF2B5EF4-FFF2-40B4-BE49-F238E27FC236}">
                <a16:creationId xmlns:a16="http://schemas.microsoft.com/office/drawing/2014/main" id="{58735D0E-B298-A334-F429-1DCE52651D05}"/>
              </a:ext>
            </a:extLst>
          </p:cNvPr>
          <p:cNvSpPr txBox="1">
            <a:spLocks/>
          </p:cNvSpPr>
          <p:nvPr/>
        </p:nvSpPr>
        <p:spPr>
          <a:xfrm>
            <a:off x="15776274" y="26115214"/>
            <a:ext cx="4927243" cy="3287451"/>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nSpc>
                <a:spcPct val="100000"/>
              </a:lnSpc>
              <a:spcBef>
                <a:spcPts val="0"/>
              </a:spcBef>
            </a:pPr>
            <a:r>
              <a:rPr lang="de-DE" sz="2799" dirty="0">
                <a:latin typeface="Arial" panose="020B0604020202020204" pitchFamily="34" charset="0"/>
                <a:cs typeface="Arial" panose="020B0604020202020204" pitchFamily="34" charset="0"/>
              </a:rPr>
              <a:t>Training im Selfplay-Modus </a:t>
            </a:r>
            <a:r>
              <a:rPr lang="de-DE" sz="2799" dirty="0">
                <a:latin typeface="Arial" panose="020B0604020202020204" pitchFamily="34" charset="0"/>
                <a:cs typeface="Arial" panose="020B0604020202020204" pitchFamily="34" charset="0"/>
                <a:sym typeface="Wingdings" panose="05000000000000000000" pitchFamily="2" charset="2"/>
              </a:rPr>
              <a:t> mehrere Kopien des </a:t>
            </a:r>
            <a:r>
              <a:rPr lang="de-DE" sz="2799" dirty="0" err="1">
                <a:latin typeface="Arial" panose="020B0604020202020204" pitchFamily="34" charset="0"/>
                <a:cs typeface="Arial" panose="020B0604020202020204" pitchFamily="34" charset="0"/>
                <a:sym typeface="Wingdings" panose="05000000000000000000" pitchFamily="2" charset="2"/>
              </a:rPr>
              <a:t>Agents</a:t>
            </a:r>
            <a:r>
              <a:rPr lang="de-DE" sz="2799" dirty="0">
                <a:latin typeface="Arial" panose="020B0604020202020204" pitchFamily="34" charset="0"/>
                <a:cs typeface="Arial" panose="020B0604020202020204" pitchFamily="34" charset="0"/>
                <a:sym typeface="Wingdings" panose="05000000000000000000" pitchFamily="2" charset="2"/>
              </a:rPr>
              <a:t> spielen parallel gegeneinander und lernen dabei</a:t>
            </a:r>
            <a:endParaRPr lang="de-DE" sz="2799" dirty="0">
              <a:latin typeface="Arial" panose="020B0604020202020204" pitchFamily="34" charset="0"/>
              <a:cs typeface="Arial" panose="020B0604020202020204" pitchFamily="34" charset="0"/>
            </a:endParaRPr>
          </a:p>
        </p:txBody>
      </p:sp>
      <p:sp>
        <p:nvSpPr>
          <p:cNvPr id="31" name="Textplatzhalter 14">
            <a:extLst>
              <a:ext uri="{FF2B5EF4-FFF2-40B4-BE49-F238E27FC236}">
                <a16:creationId xmlns:a16="http://schemas.microsoft.com/office/drawing/2014/main" id="{8E2CC839-586E-CD16-E9F9-0AFDD91C7D74}"/>
              </a:ext>
            </a:extLst>
          </p:cNvPr>
          <p:cNvSpPr txBox="1">
            <a:spLocks/>
          </p:cNvSpPr>
          <p:nvPr/>
        </p:nvSpPr>
        <p:spPr>
          <a:xfrm>
            <a:off x="15928257" y="29981436"/>
            <a:ext cx="12909555" cy="4826303"/>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nSpc>
                <a:spcPct val="100000"/>
              </a:lnSpc>
              <a:spcBef>
                <a:spcPts val="0"/>
              </a:spcBef>
              <a:buNone/>
            </a:pPr>
            <a:r>
              <a:rPr lang="de-DE" sz="2799" b="1" dirty="0">
                <a:latin typeface="Arial" panose="020B0604020202020204" pitchFamily="34" charset="0"/>
                <a:cs typeface="Arial" panose="020B0604020202020204" pitchFamily="34" charset="0"/>
              </a:rPr>
              <a:t>Rating-Algorithmus: </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Objektive, absolute Metriken (z.B. Tore pro Zeit) sind abhängig vom Gegner </a:t>
            </a:r>
            <a:r>
              <a:rPr lang="de-DE" sz="2799" dirty="0">
                <a:latin typeface="Arial" panose="020B0604020202020204" pitchFamily="34" charset="0"/>
                <a:cs typeface="Arial" panose="020B0604020202020204" pitchFamily="34" charset="0"/>
                <a:sym typeface="Wingdings" panose="05000000000000000000" pitchFamily="2" charset="2"/>
              </a:rPr>
              <a:t> Einführung eines relativen Ratings, dass die Spielstärke verschiedener </a:t>
            </a:r>
            <a:r>
              <a:rPr lang="de-DE" sz="2799" dirty="0" err="1">
                <a:latin typeface="Arial" panose="020B0604020202020204" pitchFamily="34" charset="0"/>
                <a:cs typeface="Arial" panose="020B0604020202020204" pitchFamily="34" charset="0"/>
                <a:sym typeface="Wingdings" panose="05000000000000000000" pitchFamily="2" charset="2"/>
              </a:rPr>
              <a:t>Agents</a:t>
            </a:r>
            <a:r>
              <a:rPr lang="de-DE" sz="2799" dirty="0">
                <a:latin typeface="Arial" panose="020B0604020202020204" pitchFamily="34" charset="0"/>
                <a:cs typeface="Arial" panose="020B0604020202020204" pitchFamily="34" charset="0"/>
                <a:sym typeface="Wingdings" panose="05000000000000000000" pitchFamily="2" charset="2"/>
              </a:rPr>
              <a:t> in einem Turniersystem ermittelt</a:t>
            </a:r>
          </a:p>
          <a:p>
            <a:pPr marL="0" indent="0">
              <a:lnSpc>
                <a:spcPct val="100000"/>
              </a:lnSpc>
              <a:spcBef>
                <a:spcPts val="0"/>
              </a:spcBef>
              <a:buNone/>
            </a:pPr>
            <a:r>
              <a:rPr lang="de-DE" sz="2799" b="1" dirty="0">
                <a:latin typeface="Arial" panose="020B0604020202020204" pitchFamily="34" charset="0"/>
                <a:cs typeface="Arial" panose="020B0604020202020204" pitchFamily="34" charset="0"/>
              </a:rPr>
              <a:t>Glicko2-Algorithmus: </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Iteratives Verfahren zur Berechnung des relativen Fähigkeitsniveaus von Spielern in Nullsummenspielen mit zwei Spielern</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Berücksichtigt neben dem Spielergebnis eine Schätzung der Übereinstimmung der Spielstärke mit der aktuellen Wertung</a:t>
            </a:r>
          </a:p>
          <a:p>
            <a:pPr marL="648000" indent="-432000">
              <a:lnSpc>
                <a:spcPct val="100000"/>
              </a:lnSpc>
              <a:spcBef>
                <a:spcPts val="0"/>
              </a:spcBef>
            </a:pPr>
            <a:r>
              <a:rPr lang="de-DE" sz="2799" dirty="0">
                <a:latin typeface="Arial" panose="020B0604020202020204" pitchFamily="34" charset="0"/>
                <a:cs typeface="Arial" panose="020B0604020202020204" pitchFamily="34" charset="0"/>
              </a:rPr>
              <a:t>Berücksichtigt die Volatilität der Spielstärke [2]</a:t>
            </a:r>
          </a:p>
          <a:p>
            <a:pPr>
              <a:lnSpc>
                <a:spcPct val="100000"/>
              </a:lnSpc>
              <a:spcBef>
                <a:spcPts val="0"/>
              </a:spcBef>
            </a:pPr>
            <a:endParaRPr lang="de-DE" sz="2799" dirty="0"/>
          </a:p>
          <a:p>
            <a:pPr marL="0" indent="0">
              <a:lnSpc>
                <a:spcPct val="100000"/>
              </a:lnSpc>
              <a:spcBef>
                <a:spcPts val="0"/>
              </a:spcBef>
              <a:buNone/>
            </a:pPr>
            <a:endParaRPr lang="de-DE" sz="2799" dirty="0"/>
          </a:p>
          <a:p>
            <a:pPr marL="0" indent="0">
              <a:lnSpc>
                <a:spcPct val="100000"/>
              </a:lnSpc>
              <a:spcBef>
                <a:spcPts val="0"/>
              </a:spcBef>
              <a:buNone/>
            </a:pPr>
            <a:endParaRPr lang="de-DE" sz="2799" dirty="0"/>
          </a:p>
        </p:txBody>
      </p:sp>
      <p:sp>
        <p:nvSpPr>
          <p:cNvPr id="91" name="Textfeld 90">
            <a:extLst>
              <a:ext uri="{FF2B5EF4-FFF2-40B4-BE49-F238E27FC236}">
                <a16:creationId xmlns:a16="http://schemas.microsoft.com/office/drawing/2014/main" id="{7600C1FD-EBDA-7E0B-A10B-F279B84D6904}"/>
              </a:ext>
            </a:extLst>
          </p:cNvPr>
          <p:cNvSpPr txBox="1"/>
          <p:nvPr/>
        </p:nvSpPr>
        <p:spPr>
          <a:xfrm>
            <a:off x="15834142" y="35943944"/>
            <a:ext cx="13098882" cy="5693866"/>
          </a:xfrm>
          <a:prstGeom prst="rect">
            <a:avLst/>
          </a:prstGeom>
          <a:noFill/>
        </p:spPr>
        <p:txBody>
          <a:bodyPr wrap="square">
            <a:spAutoFit/>
          </a:bodyPr>
          <a:lstStyle/>
          <a:p>
            <a:r>
              <a:rPr lang="de-DE" sz="2800" b="0" i="0" dirty="0">
                <a:effectLst/>
                <a:latin typeface="Arial" panose="020B0604020202020204" pitchFamily="34" charset="0"/>
                <a:cs typeface="Arial" panose="020B0604020202020204" pitchFamily="34" charset="0"/>
              </a:rPr>
              <a:t>[1] E. Todorov, T. Erez, and Y. </a:t>
            </a:r>
            <a:r>
              <a:rPr lang="de-DE" sz="2800" b="0" i="0" dirty="0" err="1">
                <a:effectLst/>
                <a:latin typeface="Arial" panose="020B0604020202020204" pitchFamily="34" charset="0"/>
                <a:cs typeface="Arial" panose="020B0604020202020204" pitchFamily="34" charset="0"/>
              </a:rPr>
              <a:t>Tassa</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Mujoco</a:t>
            </a:r>
            <a:r>
              <a:rPr lang="de-DE" sz="2800" b="0" i="0" dirty="0">
                <a:effectLst/>
                <a:latin typeface="Arial" panose="020B0604020202020204" pitchFamily="34" charset="0"/>
                <a:cs typeface="Arial" panose="020B0604020202020204" pitchFamily="34" charset="0"/>
              </a:rPr>
              <a:t>: A </a:t>
            </a:r>
            <a:r>
              <a:rPr lang="de-DE" sz="2800" b="0" i="0" dirty="0" err="1">
                <a:effectLst/>
                <a:latin typeface="Arial" panose="020B0604020202020204" pitchFamily="34" charset="0"/>
                <a:cs typeface="Arial" panose="020B0604020202020204" pitchFamily="34" charset="0"/>
              </a:rPr>
              <a:t>physics</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engine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for</a:t>
            </a:r>
            <a:r>
              <a:rPr lang="de-DE" sz="2800" b="0" i="0" dirty="0">
                <a:effectLst/>
                <a:latin typeface="Arial" panose="020B0604020202020204" pitchFamily="34" charset="0"/>
                <a:cs typeface="Arial" panose="020B0604020202020204" pitchFamily="34" charset="0"/>
              </a:rPr>
              <a:t> model-</a:t>
            </a:r>
            <a:r>
              <a:rPr lang="de-DE" sz="2800" b="0" i="0" dirty="0" err="1">
                <a:effectLst/>
                <a:latin typeface="Arial" panose="020B0604020202020204" pitchFamily="34" charset="0"/>
                <a:cs typeface="Arial" panose="020B0604020202020204" pitchFamily="34" charset="0"/>
              </a:rPr>
              <a:t>based</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control</a:t>
            </a:r>
            <a:r>
              <a:rPr lang="de-DE" sz="2800" b="0" i="0" dirty="0">
                <a:effectLst/>
                <a:latin typeface="Arial" panose="020B0604020202020204" pitchFamily="34" charset="0"/>
                <a:cs typeface="Arial" panose="020B0604020202020204" pitchFamily="34" charset="0"/>
              </a:rPr>
              <a:t>,” in 2012 IEEE/RSJ International Conference on Intelligent Robots and 	Systems, pp. 5026–5033, IEEE, 2012.</a:t>
            </a:r>
          </a:p>
          <a:p>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[2] M. </a:t>
            </a:r>
            <a:r>
              <a:rPr lang="de-DE" sz="2800" b="0" i="0" dirty="0" err="1">
                <a:effectLst/>
                <a:latin typeface="Arial" panose="020B0604020202020204" pitchFamily="34" charset="0"/>
                <a:cs typeface="Arial" panose="020B0604020202020204" pitchFamily="34" charset="0"/>
              </a:rPr>
              <a:t>Glickman</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Example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of</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the</a:t>
            </a:r>
            <a:r>
              <a:rPr lang="de-DE" sz="2800" b="0" i="0" dirty="0">
                <a:effectLst/>
                <a:latin typeface="Arial" panose="020B0604020202020204" pitchFamily="34" charset="0"/>
                <a:cs typeface="Arial" panose="020B0604020202020204" pitchFamily="34" charset="0"/>
              </a:rPr>
              <a:t> glicko-2 </a:t>
            </a:r>
            <a:r>
              <a:rPr lang="de-DE" sz="2800" b="0" i="0" dirty="0" err="1">
                <a:effectLst/>
                <a:latin typeface="Arial" panose="020B0604020202020204" pitchFamily="34" charset="0"/>
                <a:cs typeface="Arial" panose="020B0604020202020204" pitchFamily="34" charset="0"/>
              </a:rPr>
              <a:t>system</a:t>
            </a:r>
            <a:r>
              <a:rPr lang="de-DE" sz="2800" b="0" i="0" dirty="0">
                <a:effectLst/>
                <a:latin typeface="Arial" panose="020B0604020202020204" pitchFamily="34" charset="0"/>
                <a:cs typeface="Arial" panose="020B0604020202020204" pitchFamily="34" charset="0"/>
              </a:rPr>
              <a:t>,” 2022.</a:t>
            </a:r>
          </a:p>
          <a:p>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[3] R. Sutton and A. </a:t>
            </a:r>
            <a:r>
              <a:rPr lang="de-DE" sz="2800" b="0" i="0" dirty="0" err="1">
                <a:effectLst/>
                <a:latin typeface="Arial" panose="020B0604020202020204" pitchFamily="34" charset="0"/>
                <a:cs typeface="Arial" panose="020B0604020202020204" pitchFamily="34" charset="0"/>
              </a:rPr>
              <a:t>Barto</a:t>
            </a:r>
            <a:r>
              <a:rPr lang="de-DE" sz="2800" b="0" i="0" dirty="0">
                <a:effectLst/>
                <a:latin typeface="Arial" panose="020B0604020202020204" pitchFamily="34" charset="0"/>
                <a:cs typeface="Arial" panose="020B0604020202020204" pitchFamily="34" charset="0"/>
              </a:rPr>
              <a:t>, Reinforcement Learning, </a:t>
            </a:r>
            <a:r>
              <a:rPr lang="de-DE" sz="2800" b="0" i="0" dirty="0" err="1">
                <a:effectLst/>
                <a:latin typeface="Arial" panose="020B0604020202020204" pitchFamily="34" charset="0"/>
                <a:cs typeface="Arial" panose="020B0604020202020204" pitchFamily="34" charset="0"/>
              </a:rPr>
              <a:t>second</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edition</a:t>
            </a:r>
            <a:r>
              <a:rPr lang="de-DE" sz="2800" b="0" i="0" dirty="0">
                <a:effectLst/>
                <a:latin typeface="Arial" panose="020B0604020202020204" pitchFamily="34" charset="0"/>
                <a:cs typeface="Arial" panose="020B0604020202020204" pitchFamily="34" charset="0"/>
              </a:rPr>
              <a:t>: An 	</a:t>
            </a:r>
            <a:r>
              <a:rPr lang="de-DE" sz="2800" b="0" i="0" dirty="0" err="1">
                <a:effectLst/>
                <a:latin typeface="Arial" panose="020B0604020202020204" pitchFamily="34" charset="0"/>
                <a:cs typeface="Arial" panose="020B0604020202020204" pitchFamily="34" charset="0"/>
              </a:rPr>
              <a:t>Introduction</a:t>
            </a:r>
            <a:r>
              <a:rPr lang="de-DE" sz="2800" b="0" i="0" dirty="0">
                <a:effectLst/>
                <a:latin typeface="Arial" panose="020B0604020202020204" pitchFamily="34" charset="0"/>
                <a:cs typeface="Arial" panose="020B0604020202020204" pitchFamily="34" charset="0"/>
              </a:rPr>
              <a:t>. Adaptive </a:t>
            </a:r>
            <a:r>
              <a:rPr lang="de-DE" sz="2800" b="0" i="0" dirty="0" err="1">
                <a:effectLst/>
                <a:latin typeface="Arial" panose="020B0604020202020204" pitchFamily="34" charset="0"/>
                <a:cs typeface="Arial" panose="020B0604020202020204" pitchFamily="34" charset="0"/>
              </a:rPr>
              <a:t>Computation</a:t>
            </a:r>
            <a:r>
              <a:rPr lang="de-DE" sz="2800" b="0" i="0" dirty="0">
                <a:effectLst/>
                <a:latin typeface="Arial" panose="020B0604020202020204" pitchFamily="34" charset="0"/>
                <a:cs typeface="Arial" panose="020B0604020202020204" pitchFamily="34" charset="0"/>
              </a:rPr>
              <a:t> and </a:t>
            </a:r>
            <a:r>
              <a:rPr lang="de-DE" sz="2800" b="0" i="0" dirty="0" err="1">
                <a:effectLst/>
                <a:latin typeface="Arial" panose="020B0604020202020204" pitchFamily="34" charset="0"/>
                <a:cs typeface="Arial" panose="020B0604020202020204" pitchFamily="34" charset="0"/>
              </a:rPr>
              <a:t>Machine</a:t>
            </a:r>
            <a:r>
              <a:rPr lang="de-DE" sz="2800" b="0" i="0" dirty="0">
                <a:effectLst/>
                <a:latin typeface="Arial" panose="020B0604020202020204" pitchFamily="34" charset="0"/>
                <a:cs typeface="Arial" panose="020B0604020202020204" pitchFamily="34" charset="0"/>
              </a:rPr>
              <a:t> Learning </a:t>
            </a:r>
            <a:r>
              <a:rPr lang="de-DE" sz="2800" b="0" i="0" dirty="0" err="1">
                <a:effectLst/>
                <a:latin typeface="Arial" panose="020B0604020202020204" pitchFamily="34" charset="0"/>
                <a:cs typeface="Arial" panose="020B0604020202020204" pitchFamily="34" charset="0"/>
              </a:rPr>
              <a:t>series</a:t>
            </a:r>
            <a:r>
              <a:rPr lang="de-DE" sz="2800" b="0" i="0" dirty="0">
                <a:effectLst/>
                <a:latin typeface="Arial" panose="020B0604020202020204" pitchFamily="34" charset="0"/>
                <a:cs typeface="Arial" panose="020B0604020202020204" pitchFamily="34" charset="0"/>
              </a:rPr>
              <a:t>, MIT Press, 	2018.</a:t>
            </a:r>
          </a:p>
          <a:p>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[4] E. S. de Lima, “</a:t>
            </a:r>
            <a:r>
              <a:rPr lang="de-DE" sz="2800" b="0" i="0" dirty="0" err="1">
                <a:effectLst/>
                <a:latin typeface="Arial" panose="020B0604020202020204" pitchFamily="34" charset="0"/>
                <a:cs typeface="Arial" panose="020B0604020202020204" pitchFamily="34" charset="0"/>
              </a:rPr>
              <a:t>Artificial</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intelligence</a:t>
            </a:r>
            <a:r>
              <a:rPr lang="de-DE" sz="2800" b="0" i="0" dirty="0">
                <a:effectLst/>
                <a:latin typeface="Arial" panose="020B0604020202020204" pitchFamily="34" charset="0"/>
                <a:cs typeface="Arial" panose="020B0604020202020204" pitchFamily="34" charset="0"/>
              </a:rPr>
              <a:t> - </a:t>
            </a:r>
            <a:r>
              <a:rPr lang="de-DE" sz="2800" b="0" i="0" dirty="0" err="1">
                <a:effectLst/>
                <a:latin typeface="Arial" panose="020B0604020202020204" pitchFamily="34" charset="0"/>
                <a:cs typeface="Arial" panose="020B0604020202020204" pitchFamily="34" charset="0"/>
              </a:rPr>
              <a:t>lecture</a:t>
            </a:r>
            <a:r>
              <a:rPr lang="de-DE" sz="2800" b="0" i="0" dirty="0">
                <a:effectLst/>
                <a:latin typeface="Arial" panose="020B0604020202020204" pitchFamily="34" charset="0"/>
                <a:cs typeface="Arial" panose="020B0604020202020204" pitchFamily="34" charset="0"/>
              </a:rPr>
              <a:t> 07 – </a:t>
            </a:r>
            <a:r>
              <a:rPr lang="de-DE" sz="2800" b="0" i="0" dirty="0" err="1">
                <a:effectLst/>
                <a:latin typeface="Arial" panose="020B0604020202020204" pitchFamily="34" charset="0"/>
                <a:cs typeface="Arial" panose="020B0604020202020204" pitchFamily="34" charset="0"/>
              </a:rPr>
              <a:t>steering</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behaviors</a:t>
            </a:r>
            <a:r>
              <a:rPr lang="de-DE" sz="2800" b="0" i="0" dirty="0">
                <a:effectLst/>
                <a:latin typeface="Arial" panose="020B0604020202020204" pitchFamily="34" charset="0"/>
                <a:cs typeface="Arial" panose="020B0604020202020204" pitchFamily="34" charset="0"/>
              </a:rPr>
              <a:t>,” 2020.</a:t>
            </a:r>
          </a:p>
          <a:p>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[5] I. </a:t>
            </a:r>
            <a:r>
              <a:rPr lang="de-DE" sz="2800" b="0" i="0" dirty="0" err="1">
                <a:effectLst/>
                <a:latin typeface="Arial" panose="020B0604020202020204" pitchFamily="34" charset="0"/>
                <a:cs typeface="Arial" panose="020B0604020202020204" pitchFamily="34" charset="0"/>
              </a:rPr>
              <a:t>Millington</a:t>
            </a:r>
            <a:r>
              <a:rPr lang="de-DE" sz="2800" b="0" i="0" dirty="0">
                <a:effectLst/>
                <a:latin typeface="Arial" panose="020B0604020202020204" pitchFamily="34" charset="0"/>
                <a:cs typeface="Arial" panose="020B0604020202020204" pitchFamily="34" charset="0"/>
              </a:rPr>
              <a:t> and J. </a:t>
            </a:r>
            <a:r>
              <a:rPr lang="de-DE" sz="2800" b="0" i="0" dirty="0" err="1">
                <a:effectLst/>
                <a:latin typeface="Arial" panose="020B0604020202020204" pitchFamily="34" charset="0"/>
                <a:cs typeface="Arial" panose="020B0604020202020204" pitchFamily="34" charset="0"/>
              </a:rPr>
              <a:t>Funge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Artificial</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Intelligence</a:t>
            </a:r>
            <a:r>
              <a:rPr lang="de-DE" sz="2800" b="0" i="0" dirty="0">
                <a:effectLst/>
                <a:latin typeface="Arial" panose="020B0604020202020204" pitchFamily="34" charset="0"/>
                <a:cs typeface="Arial" panose="020B0604020202020204" pitchFamily="34" charset="0"/>
              </a:rPr>
              <a:t> </a:t>
            </a:r>
            <a:r>
              <a:rPr lang="de-DE" sz="2800" b="0" i="0" dirty="0" err="1">
                <a:effectLst/>
                <a:latin typeface="Arial" panose="020B0604020202020204" pitchFamily="34" charset="0"/>
                <a:cs typeface="Arial" panose="020B0604020202020204" pitchFamily="34" charset="0"/>
              </a:rPr>
              <a:t>for</a:t>
            </a:r>
            <a:r>
              <a:rPr lang="de-DE" sz="2800" b="0" i="0" dirty="0">
                <a:effectLst/>
                <a:latin typeface="Arial" panose="020B0604020202020204" pitchFamily="34" charset="0"/>
                <a:cs typeface="Arial" panose="020B0604020202020204" pitchFamily="34" charset="0"/>
              </a:rPr>
              <a:t> Games. CRC Press, 2009.</a:t>
            </a:r>
            <a:endParaRPr lang="de-DE" sz="2800" dirty="0">
              <a:latin typeface="Arial" panose="020B0604020202020204" pitchFamily="34" charset="0"/>
              <a:cs typeface="Arial" panose="020B0604020202020204" pitchFamily="34" charset="0"/>
            </a:endParaRPr>
          </a:p>
        </p:txBody>
      </p:sp>
      <p:sp>
        <p:nvSpPr>
          <p:cNvPr id="92" name="Textplatzhalter 14">
            <a:extLst>
              <a:ext uri="{FF2B5EF4-FFF2-40B4-BE49-F238E27FC236}">
                <a16:creationId xmlns:a16="http://schemas.microsoft.com/office/drawing/2014/main" id="{F219D18C-F76B-23F8-D129-7AE7AFEDA0A3}"/>
              </a:ext>
            </a:extLst>
          </p:cNvPr>
          <p:cNvSpPr txBox="1">
            <a:spLocks/>
          </p:cNvSpPr>
          <p:nvPr/>
        </p:nvSpPr>
        <p:spPr>
          <a:xfrm>
            <a:off x="1418592" y="38525356"/>
            <a:ext cx="13719014" cy="2993446"/>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nSpc>
                <a:spcPct val="100000"/>
              </a:lnSpc>
              <a:spcBef>
                <a:spcPts val="0"/>
              </a:spcBef>
            </a:pPr>
            <a:r>
              <a:rPr lang="de-DE" sz="2800" dirty="0">
                <a:latin typeface="Arial" panose="020B0604020202020204" pitchFamily="34" charset="0"/>
                <a:cs typeface="Arial" panose="020B0604020202020204" pitchFamily="34" charset="0"/>
              </a:rPr>
              <a:t>Training neuer </a:t>
            </a:r>
            <a:r>
              <a:rPr lang="de-DE" sz="2800" dirty="0" err="1">
                <a:latin typeface="Arial" panose="020B0604020202020204" pitchFamily="34" charset="0"/>
                <a:cs typeface="Arial" panose="020B0604020202020204" pitchFamily="34" charset="0"/>
              </a:rPr>
              <a:t>Agents</a:t>
            </a:r>
            <a:r>
              <a:rPr lang="de-DE" sz="2800" dirty="0">
                <a:latin typeface="Arial" panose="020B0604020202020204" pitchFamily="34" charset="0"/>
                <a:cs typeface="Arial" panose="020B0604020202020204" pitchFamily="34" charset="0"/>
              </a:rPr>
              <a:t> mit verschiedenen Parameter-Konfigurationen und Bewertung mit dem Rating-Algorithmus </a:t>
            </a:r>
            <a:r>
              <a:rPr lang="de-DE" sz="2800" dirty="0">
                <a:latin typeface="Arial" panose="020B0604020202020204" pitchFamily="34" charset="0"/>
                <a:cs typeface="Arial" panose="020B0604020202020204" pitchFamily="34" charset="0"/>
                <a:sym typeface="Wingdings" panose="05000000000000000000" pitchFamily="2" charset="2"/>
              </a:rPr>
              <a:t> Bestmöglicher Agent ermitteln</a:t>
            </a:r>
          </a:p>
          <a:p>
            <a:pPr marL="648000" indent="-432000">
              <a:lnSpc>
                <a:spcPct val="100000"/>
              </a:lnSpc>
              <a:spcBef>
                <a:spcPts val="0"/>
              </a:spcBef>
            </a:pPr>
            <a:r>
              <a:rPr lang="de-DE" sz="2800" dirty="0">
                <a:latin typeface="Arial" panose="020B0604020202020204" pitchFamily="34" charset="0"/>
                <a:cs typeface="Arial" panose="020B0604020202020204" pitchFamily="34" charset="0"/>
                <a:sym typeface="Wingdings" panose="05000000000000000000" pitchFamily="2" charset="2"/>
              </a:rPr>
              <a:t>Training mit Domain-</a:t>
            </a:r>
            <a:r>
              <a:rPr lang="de-DE" sz="2800" dirty="0" err="1">
                <a:latin typeface="Arial" panose="020B0604020202020204" pitchFamily="34" charset="0"/>
                <a:cs typeface="Arial" panose="020B0604020202020204" pitchFamily="34" charset="0"/>
                <a:sym typeface="Wingdings" panose="05000000000000000000" pitchFamily="2" charset="2"/>
              </a:rPr>
              <a:t>Randomization</a:t>
            </a:r>
            <a:r>
              <a:rPr lang="de-DE" sz="2800" dirty="0">
                <a:latin typeface="Arial" panose="020B0604020202020204" pitchFamily="34" charset="0"/>
                <a:cs typeface="Arial" panose="020B0604020202020204" pitchFamily="34" charset="0"/>
                <a:sym typeface="Wingdings" panose="05000000000000000000" pitchFamily="2" charset="2"/>
              </a:rPr>
              <a:t>-Techniken  Verkleinerung des Domain Gap</a:t>
            </a:r>
          </a:p>
          <a:p>
            <a:pPr marL="648000" indent="-432000">
              <a:lnSpc>
                <a:spcPct val="100000"/>
              </a:lnSpc>
              <a:spcBef>
                <a:spcPts val="0"/>
              </a:spcBef>
            </a:pPr>
            <a:r>
              <a:rPr lang="de-DE" sz="2800" dirty="0">
                <a:latin typeface="Arial" panose="020B0604020202020204" pitchFamily="34" charset="0"/>
                <a:cs typeface="Arial" panose="020B0604020202020204" pitchFamily="34" charset="0"/>
                <a:sym typeface="Wingdings" panose="05000000000000000000" pitchFamily="2" charset="2"/>
              </a:rPr>
              <a:t>Menschliche Spieldaten sammeln und Anwendung dieser mit Offline Reinforcement Learning-Techniken</a:t>
            </a:r>
          </a:p>
          <a:p>
            <a:pPr marL="648000" indent="-432000">
              <a:lnSpc>
                <a:spcPct val="100000"/>
              </a:lnSpc>
              <a:spcBef>
                <a:spcPts val="0"/>
              </a:spcBef>
            </a:pPr>
            <a:r>
              <a:rPr lang="de-DE" sz="2800" dirty="0">
                <a:latin typeface="Arial" panose="020B0604020202020204" pitchFamily="34" charset="0"/>
                <a:cs typeface="Arial" panose="020B0604020202020204" pitchFamily="34" charset="0"/>
                <a:sym typeface="Wingdings" panose="05000000000000000000" pitchFamily="2" charset="2"/>
              </a:rPr>
              <a:t>Bereitstellung des KI-Models zur Anwendung am realen </a:t>
            </a:r>
            <a:r>
              <a:rPr lang="de-DE" sz="2800" dirty="0" err="1">
                <a:latin typeface="Arial" panose="020B0604020202020204" pitchFamily="34" charset="0"/>
                <a:cs typeface="Arial" panose="020B0604020202020204" pitchFamily="34" charset="0"/>
                <a:sym typeface="Wingdings" panose="05000000000000000000" pitchFamily="2" charset="2"/>
              </a:rPr>
              <a:t>Airhockey</a:t>
            </a:r>
            <a:r>
              <a:rPr lang="de-DE" sz="2800" dirty="0">
                <a:latin typeface="Arial" panose="020B0604020202020204" pitchFamily="34" charset="0"/>
                <a:cs typeface="Arial" panose="020B0604020202020204" pitchFamily="34" charset="0"/>
                <a:sym typeface="Wingdings" panose="05000000000000000000" pitchFamily="2" charset="2"/>
              </a:rPr>
              <a:t>-Tisch</a:t>
            </a:r>
          </a:p>
          <a:p>
            <a:pPr>
              <a:lnSpc>
                <a:spcPct val="100000"/>
              </a:lnSpc>
              <a:spcBef>
                <a:spcPts val="0"/>
              </a:spcBef>
            </a:pPr>
            <a:endParaRPr lang="de-DE" sz="2799" dirty="0"/>
          </a:p>
        </p:txBody>
      </p:sp>
      <p:sp>
        <p:nvSpPr>
          <p:cNvPr id="95" name="Textplatzhalter 14">
            <a:extLst>
              <a:ext uri="{FF2B5EF4-FFF2-40B4-BE49-F238E27FC236}">
                <a16:creationId xmlns:a16="http://schemas.microsoft.com/office/drawing/2014/main" id="{25FC069B-26AA-F893-BA31-82D958932B37}"/>
              </a:ext>
            </a:extLst>
          </p:cNvPr>
          <p:cNvSpPr txBox="1">
            <a:spLocks/>
          </p:cNvSpPr>
          <p:nvPr/>
        </p:nvSpPr>
        <p:spPr>
          <a:xfrm>
            <a:off x="1418592" y="35764616"/>
            <a:ext cx="13834258" cy="2097604"/>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nSpc>
                <a:spcPct val="100000"/>
              </a:lnSpc>
              <a:spcBef>
                <a:spcPts val="0"/>
              </a:spcBef>
            </a:pPr>
            <a:r>
              <a:rPr lang="de-DE" sz="2800" dirty="0">
                <a:latin typeface="Arial" panose="020B0604020202020204" pitchFamily="34" charset="0"/>
                <a:cs typeface="Arial" panose="020B0604020202020204" pitchFamily="34" charset="0"/>
              </a:rPr>
              <a:t>Erweiterung und Anpassung der Unity-Simulation mit der Physik-Engine </a:t>
            </a:r>
            <a:r>
              <a:rPr lang="de-DE" sz="2800" dirty="0" err="1">
                <a:latin typeface="Arial" panose="020B0604020202020204" pitchFamily="34" charset="0"/>
                <a:cs typeface="Arial" panose="020B0604020202020204" pitchFamily="34" charset="0"/>
              </a:rPr>
              <a:t>MuJoCo</a:t>
            </a:r>
            <a:r>
              <a:rPr lang="de-DE" sz="2800" dirty="0">
                <a:latin typeface="Arial" panose="020B0604020202020204" pitchFamily="34" charset="0"/>
                <a:cs typeface="Arial" panose="020B0604020202020204" pitchFamily="34" charset="0"/>
              </a:rPr>
              <a:t> ermöglicht eine realistische Simulation der Zielumgebung</a:t>
            </a:r>
          </a:p>
          <a:p>
            <a:pPr marL="648000" indent="-432000">
              <a:lnSpc>
                <a:spcPct val="100000"/>
              </a:lnSpc>
              <a:spcBef>
                <a:spcPts val="0"/>
              </a:spcBef>
            </a:pPr>
            <a:r>
              <a:rPr lang="de-DE" sz="2800" dirty="0">
                <a:latin typeface="Arial" panose="020B0604020202020204" pitchFamily="34" charset="0"/>
                <a:cs typeface="Arial" panose="020B0604020202020204" pitchFamily="34" charset="0"/>
                <a:sym typeface="Wingdings" panose="05000000000000000000" pitchFamily="2" charset="2"/>
              </a:rPr>
              <a:t>Der Agent erreicht beim Training ein durchschnittliches menschliches Spielerniveau nach ca. 24h und fortgeschrittenes Niveau nach ca. </a:t>
            </a:r>
            <a:r>
              <a:rPr lang="de-DE" sz="2800">
                <a:latin typeface="Arial" panose="020B0604020202020204" pitchFamily="34" charset="0"/>
                <a:cs typeface="Arial" panose="020B0604020202020204" pitchFamily="34" charset="0"/>
                <a:sym typeface="Wingdings" panose="05000000000000000000" pitchFamily="2" charset="2"/>
              </a:rPr>
              <a:t>48h</a:t>
            </a:r>
            <a:endParaRPr lang="de-DE" sz="2800" dirty="0">
              <a:latin typeface="Arial" panose="020B0604020202020204" pitchFamily="34" charset="0"/>
              <a:cs typeface="Arial" panose="020B0604020202020204" pitchFamily="34" charset="0"/>
              <a:sym typeface="Wingdings" panose="05000000000000000000" pitchFamily="2" charset="2"/>
            </a:endParaRPr>
          </a:p>
          <a:p>
            <a:pPr marL="648000" indent="-432000">
              <a:lnSpc>
                <a:spcPct val="100000"/>
              </a:lnSpc>
              <a:spcBef>
                <a:spcPts val="0"/>
              </a:spcBef>
            </a:pPr>
            <a:r>
              <a:rPr lang="de-DE" sz="2800" dirty="0">
                <a:latin typeface="Arial" panose="020B0604020202020204" pitchFamily="34" charset="0"/>
                <a:cs typeface="Arial" panose="020B0604020202020204" pitchFamily="34" charset="0"/>
                <a:sym typeface="Wingdings" panose="05000000000000000000" pitchFamily="2" charset="2"/>
              </a:rPr>
              <a:t>Der Rating-Algorithmus ermöglicht objektive Bewertung verschiedener </a:t>
            </a:r>
            <a:r>
              <a:rPr lang="de-DE" sz="2800" dirty="0" err="1">
                <a:latin typeface="Arial" panose="020B0604020202020204" pitchFamily="34" charset="0"/>
                <a:cs typeface="Arial" panose="020B0604020202020204" pitchFamily="34" charset="0"/>
                <a:sym typeface="Wingdings" panose="05000000000000000000" pitchFamily="2" charset="2"/>
              </a:rPr>
              <a:t>Agents</a:t>
            </a:r>
            <a:endParaRPr lang="de-DE" sz="2800" dirty="0">
              <a:latin typeface="Arial" panose="020B0604020202020204" pitchFamily="34" charset="0"/>
              <a:cs typeface="Arial" panose="020B0604020202020204" pitchFamily="34" charset="0"/>
              <a:sym typeface="Wingdings" panose="05000000000000000000" pitchFamily="2" charset="2"/>
            </a:endParaRPr>
          </a:p>
          <a:p>
            <a:pPr>
              <a:lnSpc>
                <a:spcPct val="100000"/>
              </a:lnSpc>
              <a:spcBef>
                <a:spcPts val="0"/>
              </a:spcBef>
            </a:pPr>
            <a:endParaRPr lang="de-DE" sz="2799" dirty="0">
              <a:latin typeface="Arial" panose="020B0604020202020204" pitchFamily="34" charset="0"/>
              <a:cs typeface="Arial" panose="020B0604020202020204" pitchFamily="34" charset="0"/>
            </a:endParaRPr>
          </a:p>
        </p:txBody>
      </p:sp>
      <p:pic>
        <p:nvPicPr>
          <p:cNvPr id="2" name="Grafik 1">
            <a:extLst>
              <a:ext uri="{FF2B5EF4-FFF2-40B4-BE49-F238E27FC236}">
                <a16:creationId xmlns:a16="http://schemas.microsoft.com/office/drawing/2014/main" id="{1D89465D-5270-6B09-2D8B-2F9754D51E9C}"/>
              </a:ext>
            </a:extLst>
          </p:cNvPr>
          <p:cNvPicPr>
            <a:picLocks noChangeAspect="1"/>
          </p:cNvPicPr>
          <p:nvPr/>
        </p:nvPicPr>
        <p:blipFill>
          <a:blip r:embed="rId5"/>
          <a:stretch>
            <a:fillRect/>
          </a:stretch>
        </p:blipFill>
        <p:spPr>
          <a:xfrm>
            <a:off x="1418592" y="1053622"/>
            <a:ext cx="10401300" cy="2045565"/>
          </a:xfrm>
          <a:prstGeom prst="rect">
            <a:avLst/>
          </a:prstGeom>
        </p:spPr>
      </p:pic>
      <p:sp>
        <p:nvSpPr>
          <p:cNvPr id="3" name="Textfeld 2">
            <a:extLst>
              <a:ext uri="{FF2B5EF4-FFF2-40B4-BE49-F238E27FC236}">
                <a16:creationId xmlns:a16="http://schemas.microsoft.com/office/drawing/2014/main" id="{47F9D440-2E50-27A7-CB5A-CAF33423E974}"/>
              </a:ext>
            </a:extLst>
          </p:cNvPr>
          <p:cNvSpPr txBox="1"/>
          <p:nvPr/>
        </p:nvSpPr>
        <p:spPr>
          <a:xfrm>
            <a:off x="18130854" y="14835730"/>
            <a:ext cx="7417480" cy="369332"/>
          </a:xfrm>
          <a:prstGeom prst="rect">
            <a:avLst/>
          </a:prstGeom>
          <a:noFill/>
        </p:spPr>
        <p:txBody>
          <a:bodyPr wrap="none" rtlCol="0">
            <a:spAutoFit/>
          </a:bodyPr>
          <a:lstStyle/>
          <a:p>
            <a:r>
              <a:rPr lang="de-DE" dirty="0">
                <a:latin typeface="Arial" panose="020B0604020202020204" pitchFamily="34" charset="0"/>
                <a:cs typeface="Arial" panose="020B0604020202020204" pitchFamily="34" charset="0"/>
              </a:rPr>
              <a:t>Abbildung 1: Projektübersicht des Softwareteils des </a:t>
            </a:r>
            <a:r>
              <a:rPr lang="de-DE" dirty="0" err="1">
                <a:latin typeface="Arial" panose="020B0604020202020204" pitchFamily="34" charset="0"/>
                <a:cs typeface="Arial" panose="020B0604020202020204" pitchFamily="34" charset="0"/>
              </a:rPr>
              <a:t>Airhockey</a:t>
            </a:r>
            <a:r>
              <a:rPr lang="de-DE" dirty="0">
                <a:latin typeface="Arial" panose="020B0604020202020204" pitchFamily="34" charset="0"/>
                <a:cs typeface="Arial" panose="020B0604020202020204" pitchFamily="34" charset="0"/>
              </a:rPr>
              <a:t>-Projekts</a:t>
            </a:r>
          </a:p>
        </p:txBody>
      </p:sp>
      <p:sp>
        <p:nvSpPr>
          <p:cNvPr id="7" name="Textfeld 6">
            <a:extLst>
              <a:ext uri="{FF2B5EF4-FFF2-40B4-BE49-F238E27FC236}">
                <a16:creationId xmlns:a16="http://schemas.microsoft.com/office/drawing/2014/main" id="{39BE92AC-4677-853C-CFCD-82936B951702}"/>
              </a:ext>
            </a:extLst>
          </p:cNvPr>
          <p:cNvSpPr txBox="1"/>
          <p:nvPr/>
        </p:nvSpPr>
        <p:spPr>
          <a:xfrm>
            <a:off x="9147304" y="20321227"/>
            <a:ext cx="4957573" cy="646331"/>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Abbildung 2: Zusammenhang der </a:t>
            </a:r>
            <a:r>
              <a:rPr lang="de-DE" dirty="0" err="1">
                <a:latin typeface="Arial" panose="020B0604020202020204" pitchFamily="34" charset="0"/>
                <a:cs typeface="Arial" panose="020B0604020202020204" pitchFamily="34" charset="0"/>
              </a:rPr>
              <a:t>Airhockey</a:t>
            </a:r>
            <a:r>
              <a:rPr lang="de-DE" dirty="0">
                <a:latin typeface="Arial" panose="020B0604020202020204" pitchFamily="34" charset="0"/>
                <a:cs typeface="Arial" panose="020B0604020202020204" pitchFamily="34" charset="0"/>
              </a:rPr>
              <a:t>-Komponenten in der Software-Architektur</a:t>
            </a:r>
          </a:p>
        </p:txBody>
      </p:sp>
      <p:sp>
        <p:nvSpPr>
          <p:cNvPr id="9" name="Textfeld 8">
            <a:extLst>
              <a:ext uri="{FF2B5EF4-FFF2-40B4-BE49-F238E27FC236}">
                <a16:creationId xmlns:a16="http://schemas.microsoft.com/office/drawing/2014/main" id="{919B7195-A117-8296-D617-C1221331266E}"/>
              </a:ext>
            </a:extLst>
          </p:cNvPr>
          <p:cNvSpPr txBox="1"/>
          <p:nvPr/>
        </p:nvSpPr>
        <p:spPr>
          <a:xfrm>
            <a:off x="9639006" y="24380222"/>
            <a:ext cx="4051045" cy="646331"/>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Abbildung 3: Graphische Darstellung des </a:t>
            </a:r>
            <a:r>
              <a:rPr lang="de-DE" dirty="0" err="1">
                <a:latin typeface="Arial" panose="020B0604020202020204" pitchFamily="34" charset="0"/>
                <a:cs typeface="Arial" panose="020B0604020202020204" pitchFamily="34" charset="0"/>
              </a:rPr>
              <a:t>ArriveSteering</a:t>
            </a:r>
            <a:r>
              <a:rPr lang="de-DE" dirty="0">
                <a:latin typeface="Arial" panose="020B0604020202020204" pitchFamily="34" charset="0"/>
                <a:cs typeface="Arial" panose="020B0604020202020204" pitchFamily="34" charset="0"/>
              </a:rPr>
              <a:t>-Algorithmus</a:t>
            </a:r>
          </a:p>
        </p:txBody>
      </p:sp>
      <p:sp>
        <p:nvSpPr>
          <p:cNvPr id="10" name="Textfeld 9">
            <a:extLst>
              <a:ext uri="{FF2B5EF4-FFF2-40B4-BE49-F238E27FC236}">
                <a16:creationId xmlns:a16="http://schemas.microsoft.com/office/drawing/2014/main" id="{4DAB748D-AB21-E5B0-5D1A-C5F425814729}"/>
              </a:ext>
            </a:extLst>
          </p:cNvPr>
          <p:cNvSpPr txBox="1"/>
          <p:nvPr/>
        </p:nvSpPr>
        <p:spPr>
          <a:xfrm>
            <a:off x="19100931" y="24662144"/>
            <a:ext cx="6564206" cy="369332"/>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Abbildung 4: 3D-Airhockey-Simulation aus Spielerperspektive</a:t>
            </a:r>
          </a:p>
        </p:txBody>
      </p:sp>
      <p:sp>
        <p:nvSpPr>
          <p:cNvPr id="14" name="Textfeld 13">
            <a:extLst>
              <a:ext uri="{FF2B5EF4-FFF2-40B4-BE49-F238E27FC236}">
                <a16:creationId xmlns:a16="http://schemas.microsoft.com/office/drawing/2014/main" id="{FC0A3009-DD26-37CA-33AA-F6D690EF83B1}"/>
              </a:ext>
            </a:extLst>
          </p:cNvPr>
          <p:cNvSpPr txBox="1"/>
          <p:nvPr/>
        </p:nvSpPr>
        <p:spPr>
          <a:xfrm>
            <a:off x="6352759" y="32316602"/>
            <a:ext cx="7337292" cy="369332"/>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Abbildung 5: Ablauf der Soft-Actor-</a:t>
            </a:r>
            <a:r>
              <a:rPr lang="de-DE" dirty="0" err="1">
                <a:latin typeface="Arial" panose="020B0604020202020204" pitchFamily="34" charset="0"/>
                <a:cs typeface="Arial" panose="020B0604020202020204" pitchFamily="34" charset="0"/>
              </a:rPr>
              <a:t>Critic</a:t>
            </a:r>
            <a:r>
              <a:rPr lang="de-DE" dirty="0">
                <a:latin typeface="Arial" panose="020B0604020202020204" pitchFamily="34" charset="0"/>
                <a:cs typeface="Arial" panose="020B0604020202020204" pitchFamily="34" charset="0"/>
              </a:rPr>
              <a:t>-Methode im </a:t>
            </a:r>
            <a:r>
              <a:rPr lang="de-DE" dirty="0" err="1">
                <a:latin typeface="Arial" panose="020B0604020202020204" pitchFamily="34" charset="0"/>
                <a:cs typeface="Arial" panose="020B0604020202020204" pitchFamily="34" charset="0"/>
              </a:rPr>
              <a:t>Airhockey</a:t>
            </a:r>
            <a:r>
              <a:rPr lang="de-DE" dirty="0">
                <a:latin typeface="Arial" panose="020B0604020202020204" pitchFamily="34" charset="0"/>
                <a:cs typeface="Arial" panose="020B0604020202020204" pitchFamily="34" charset="0"/>
              </a:rPr>
              <a:t>-Projekt</a:t>
            </a:r>
          </a:p>
        </p:txBody>
      </p:sp>
      <p:sp>
        <p:nvSpPr>
          <p:cNvPr id="18" name="Textfeld 17">
            <a:extLst>
              <a:ext uri="{FF2B5EF4-FFF2-40B4-BE49-F238E27FC236}">
                <a16:creationId xmlns:a16="http://schemas.microsoft.com/office/drawing/2014/main" id="{373522FA-0CEA-E60A-707B-F2CDAC142893}"/>
              </a:ext>
            </a:extLst>
          </p:cNvPr>
          <p:cNvSpPr txBox="1"/>
          <p:nvPr/>
        </p:nvSpPr>
        <p:spPr>
          <a:xfrm>
            <a:off x="19259289" y="28990521"/>
            <a:ext cx="9578523" cy="369332"/>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Abbildung 6: Darstellung der </a:t>
            </a:r>
            <a:r>
              <a:rPr lang="de-DE" dirty="0" err="1">
                <a:latin typeface="Arial" panose="020B0604020202020204" pitchFamily="34" charset="0"/>
                <a:cs typeface="Arial" panose="020B0604020202020204" pitchFamily="34" charset="0"/>
              </a:rPr>
              <a:t>Reward</a:t>
            </a:r>
            <a:r>
              <a:rPr lang="de-DE" dirty="0">
                <a:latin typeface="Arial" panose="020B0604020202020204" pitchFamily="34" charset="0"/>
                <a:cs typeface="Arial" panose="020B0604020202020204" pitchFamily="34" charset="0"/>
              </a:rPr>
              <a:t>-Entwicklung beim parallelen Training mit acht </a:t>
            </a:r>
            <a:r>
              <a:rPr lang="de-DE" dirty="0" err="1">
                <a:latin typeface="Arial" panose="020B0604020202020204" pitchFamily="34" charset="0"/>
                <a:cs typeface="Arial" panose="020B0604020202020204" pitchFamily="34" charset="0"/>
              </a:rPr>
              <a:t>Agents</a:t>
            </a:r>
            <a:endParaRPr lang="de-DE" dirty="0">
              <a:latin typeface="Arial" panose="020B0604020202020204" pitchFamily="34" charset="0"/>
              <a:cs typeface="Arial" panose="020B0604020202020204"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A403DC4F-AB6C-6D46-14D5-8CC12A1C076E}"/>
              </a:ext>
            </a:extLst>
          </p:cNvPr>
          <p:cNvPicPr>
            <a:picLocks noChangeAspect="1"/>
          </p:cNvPicPr>
          <p:nvPr/>
        </p:nvPicPr>
        <p:blipFill>
          <a:blip r:embed="rId6"/>
          <a:stretch>
            <a:fillRect/>
          </a:stretch>
        </p:blipFill>
        <p:spPr>
          <a:xfrm>
            <a:off x="15252851" y="9158159"/>
            <a:ext cx="13527586" cy="5541008"/>
          </a:xfrm>
          <a:prstGeom prst="rect">
            <a:avLst/>
          </a:prstGeom>
        </p:spPr>
      </p:pic>
      <p:pic>
        <p:nvPicPr>
          <p:cNvPr id="25" name="Grafik 24">
            <a:extLst>
              <a:ext uri="{FF2B5EF4-FFF2-40B4-BE49-F238E27FC236}">
                <a16:creationId xmlns:a16="http://schemas.microsoft.com/office/drawing/2014/main" id="{A2D617DF-57EF-7A7B-CF6A-17C1F9376BBA}"/>
              </a:ext>
            </a:extLst>
          </p:cNvPr>
          <p:cNvPicPr>
            <a:picLocks noChangeAspect="1"/>
          </p:cNvPicPr>
          <p:nvPr/>
        </p:nvPicPr>
        <p:blipFill>
          <a:blip r:embed="rId7"/>
          <a:stretch>
            <a:fillRect/>
          </a:stretch>
        </p:blipFill>
        <p:spPr>
          <a:xfrm>
            <a:off x="9147304" y="16182757"/>
            <a:ext cx="4957573" cy="4062270"/>
          </a:xfrm>
          <a:prstGeom prst="rect">
            <a:avLst/>
          </a:prstGeom>
        </p:spPr>
      </p:pic>
      <p:pic>
        <p:nvPicPr>
          <p:cNvPr id="27" name="Grafik 26">
            <a:extLst>
              <a:ext uri="{FF2B5EF4-FFF2-40B4-BE49-F238E27FC236}">
                <a16:creationId xmlns:a16="http://schemas.microsoft.com/office/drawing/2014/main" id="{E6B06966-CA5E-B18E-A0B0-C059AB919CE6}"/>
              </a:ext>
            </a:extLst>
          </p:cNvPr>
          <p:cNvPicPr>
            <a:picLocks noChangeAspect="1"/>
          </p:cNvPicPr>
          <p:nvPr/>
        </p:nvPicPr>
        <p:blipFill>
          <a:blip r:embed="rId8"/>
          <a:stretch>
            <a:fillRect/>
          </a:stretch>
        </p:blipFill>
        <p:spPr>
          <a:xfrm>
            <a:off x="9147303" y="21138248"/>
            <a:ext cx="4957573" cy="3203874"/>
          </a:xfrm>
          <a:prstGeom prst="rect">
            <a:avLst/>
          </a:prstGeom>
        </p:spPr>
      </p:pic>
      <p:pic>
        <p:nvPicPr>
          <p:cNvPr id="33" name="Grafik 32">
            <a:extLst>
              <a:ext uri="{FF2B5EF4-FFF2-40B4-BE49-F238E27FC236}">
                <a16:creationId xmlns:a16="http://schemas.microsoft.com/office/drawing/2014/main" id="{D445ECF9-E447-B735-E83C-32479E8D2DEA}"/>
              </a:ext>
            </a:extLst>
          </p:cNvPr>
          <p:cNvPicPr>
            <a:picLocks noChangeAspect="1"/>
          </p:cNvPicPr>
          <p:nvPr/>
        </p:nvPicPr>
        <p:blipFill>
          <a:blip r:embed="rId9"/>
          <a:stretch>
            <a:fillRect/>
          </a:stretch>
        </p:blipFill>
        <p:spPr>
          <a:xfrm>
            <a:off x="5818546" y="28059960"/>
            <a:ext cx="8405718" cy="4209315"/>
          </a:xfrm>
          <a:prstGeom prst="rect">
            <a:avLst/>
          </a:prstGeom>
        </p:spPr>
      </p:pic>
      <p:pic>
        <p:nvPicPr>
          <p:cNvPr id="19" name="Grafik 18">
            <a:extLst>
              <a:ext uri="{FF2B5EF4-FFF2-40B4-BE49-F238E27FC236}">
                <a16:creationId xmlns:a16="http://schemas.microsoft.com/office/drawing/2014/main" id="{17102D51-C1C1-2650-4116-6A89A379FD39}"/>
              </a:ext>
            </a:extLst>
          </p:cNvPr>
          <p:cNvPicPr>
            <a:picLocks noChangeAspect="1"/>
          </p:cNvPicPr>
          <p:nvPr/>
        </p:nvPicPr>
        <p:blipFill>
          <a:blip r:embed="rId10"/>
          <a:stretch>
            <a:fillRect/>
          </a:stretch>
        </p:blipFill>
        <p:spPr>
          <a:xfrm>
            <a:off x="6470747" y="29814714"/>
            <a:ext cx="870141" cy="1494858"/>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A3985A43-B4FF-3137-A721-4C97DF02986E}"/>
              </a:ext>
            </a:extLst>
          </p:cNvPr>
          <p:cNvPicPr>
            <a:picLocks noChangeAspect="1"/>
          </p:cNvPicPr>
          <p:nvPr/>
        </p:nvPicPr>
        <p:blipFill>
          <a:blip r:embed="rId11"/>
          <a:stretch>
            <a:fillRect/>
          </a:stretch>
        </p:blipFill>
        <p:spPr>
          <a:xfrm>
            <a:off x="18061095" y="20275798"/>
            <a:ext cx="8523248" cy="4288768"/>
          </a:xfrm>
          <a:prstGeom prst="rect">
            <a:avLst/>
          </a:prstGeom>
        </p:spPr>
      </p:pic>
      <p:pic>
        <p:nvPicPr>
          <p:cNvPr id="37" name="Grafik 36">
            <a:extLst>
              <a:ext uri="{FF2B5EF4-FFF2-40B4-BE49-F238E27FC236}">
                <a16:creationId xmlns:a16="http://schemas.microsoft.com/office/drawing/2014/main" id="{9916026C-31EC-1401-DB5C-25C8B71D1BD8}"/>
              </a:ext>
            </a:extLst>
          </p:cNvPr>
          <p:cNvPicPr>
            <a:picLocks noChangeAspect="1"/>
          </p:cNvPicPr>
          <p:nvPr/>
        </p:nvPicPr>
        <p:blipFill rotWithShape="1">
          <a:blip r:embed="rId12"/>
          <a:srcRect t="11882"/>
          <a:stretch/>
        </p:blipFill>
        <p:spPr>
          <a:xfrm>
            <a:off x="21412110" y="25535765"/>
            <a:ext cx="5272879" cy="3484742"/>
          </a:xfrm>
          <a:prstGeom prst="rect">
            <a:avLst/>
          </a:prstGeom>
        </p:spPr>
      </p:pic>
      <p:sp>
        <p:nvSpPr>
          <p:cNvPr id="6" name="Textplatzhalter 3">
            <a:extLst>
              <a:ext uri="{FF2B5EF4-FFF2-40B4-BE49-F238E27FC236}">
                <a16:creationId xmlns:a16="http://schemas.microsoft.com/office/drawing/2014/main" id="{FDC102E7-33AF-BD57-2327-4E6744479906}"/>
              </a:ext>
            </a:extLst>
          </p:cNvPr>
          <p:cNvSpPr txBox="1">
            <a:spLocks/>
          </p:cNvSpPr>
          <p:nvPr/>
        </p:nvSpPr>
        <p:spPr>
          <a:xfrm>
            <a:off x="15239494" y="1560641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4000" b="1" dirty="0" err="1">
                <a:solidFill>
                  <a:schemeClr val="accent1">
                    <a:lumMod val="75000"/>
                  </a:schemeClr>
                </a:solidFill>
                <a:latin typeface="Arial" panose="020B0604020202020204" pitchFamily="34" charset="0"/>
                <a:cs typeface="Arial" panose="020B0604020202020204" pitchFamily="34" charset="0"/>
              </a:rPr>
              <a:t>Reales</a:t>
            </a:r>
            <a:r>
              <a:rPr lang="en-US" sz="4000" b="1" dirty="0">
                <a:solidFill>
                  <a:schemeClr val="accent1">
                    <a:lumMod val="75000"/>
                  </a:schemeClr>
                </a:solidFill>
                <a:latin typeface="Arial" panose="020B0604020202020204" pitchFamily="34" charset="0"/>
                <a:cs typeface="Arial" panose="020B0604020202020204" pitchFamily="34" charset="0"/>
              </a:rPr>
              <a:t> Modell</a:t>
            </a:r>
          </a:p>
        </p:txBody>
      </p:sp>
    </p:spTree>
    <p:extLst>
      <p:ext uri="{BB962C8B-B14F-4D97-AF65-F5344CB8AC3E}">
        <p14:creationId xmlns:p14="http://schemas.microsoft.com/office/powerpoint/2010/main" val="1018630232"/>
      </p:ext>
    </p:extLst>
  </p:cSld>
  <p:clrMapOvr>
    <a:masterClrMapping/>
  </p:clrMapOvr>
</p:sld>
</file>

<file path=ppt/theme/theme1.xml><?xml version="1.0" encoding="utf-8"?>
<a:theme xmlns:a="http://schemas.openxmlformats.org/drawingml/2006/main" name="HHN_Deutsc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HN_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HN_Campus_KU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765</Words>
  <Application>Microsoft Office PowerPoint</Application>
  <PresentationFormat>Benutzerdefiniert</PresentationFormat>
  <Paragraphs>70</Paragraphs>
  <Slides>1</Slides>
  <Notes>0</Notes>
  <HiddenSlides>0</HiddenSlides>
  <MMClips>0</MMClips>
  <ScaleCrop>false</ScaleCrop>
  <HeadingPairs>
    <vt:vector size="6" baseType="variant">
      <vt:variant>
        <vt:lpstr>Verwendete Schriftarten</vt:lpstr>
      </vt:variant>
      <vt:variant>
        <vt:i4>2</vt:i4>
      </vt:variant>
      <vt:variant>
        <vt:lpstr>Design</vt:lpstr>
      </vt:variant>
      <vt:variant>
        <vt:i4>3</vt:i4>
      </vt:variant>
      <vt:variant>
        <vt:lpstr>Folientitel</vt:lpstr>
      </vt:variant>
      <vt:variant>
        <vt:i4>1</vt:i4>
      </vt:variant>
    </vt:vector>
  </HeadingPairs>
  <TitlesOfParts>
    <vt:vector size="6" baseType="lpstr">
      <vt:lpstr>Arial</vt:lpstr>
      <vt:lpstr>Calibri</vt:lpstr>
      <vt:lpstr>HHN_Deutsch</vt:lpstr>
      <vt:lpstr>HHN_English</vt:lpstr>
      <vt:lpstr>HHN_Campus_KUEN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Lena Amon</dc:creator>
  <cp:lastModifiedBy>Pascal Graf</cp:lastModifiedBy>
  <cp:revision>63</cp:revision>
  <cp:lastPrinted>2019-04-12T08:59:46Z</cp:lastPrinted>
  <dcterms:created xsi:type="dcterms:W3CDTF">2019-04-01T08:48:23Z</dcterms:created>
  <dcterms:modified xsi:type="dcterms:W3CDTF">2023-05-02T10:50:13Z</dcterms:modified>
</cp:coreProperties>
</file>